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56" r:id="rId2"/>
    <p:sldId id="257" r:id="rId3"/>
    <p:sldId id="259" r:id="rId4"/>
    <p:sldId id="260" r:id="rId5"/>
    <p:sldId id="261" r:id="rId6"/>
    <p:sldId id="258" r:id="rId7"/>
    <p:sldId id="362" r:id="rId8"/>
    <p:sldId id="365" r:id="rId9"/>
    <p:sldId id="363" r:id="rId10"/>
    <p:sldId id="262" r:id="rId11"/>
    <p:sldId id="356" r:id="rId12"/>
    <p:sldId id="403" r:id="rId13"/>
    <p:sldId id="428" r:id="rId14"/>
    <p:sldId id="452" r:id="rId15"/>
    <p:sldId id="414" r:id="rId16"/>
    <p:sldId id="415" r:id="rId17"/>
    <p:sldId id="416" r:id="rId18"/>
    <p:sldId id="455" r:id="rId19"/>
    <p:sldId id="456" r:id="rId20"/>
    <p:sldId id="417" r:id="rId21"/>
    <p:sldId id="418" r:id="rId22"/>
    <p:sldId id="419" r:id="rId23"/>
    <p:sldId id="405" r:id="rId24"/>
    <p:sldId id="406" r:id="rId25"/>
    <p:sldId id="408" r:id="rId26"/>
    <p:sldId id="409" r:id="rId27"/>
    <p:sldId id="412" r:id="rId28"/>
    <p:sldId id="421" r:id="rId29"/>
    <p:sldId id="413" r:id="rId30"/>
    <p:sldId id="450" r:id="rId31"/>
    <p:sldId id="368" r:id="rId32"/>
    <p:sldId id="377" r:id="rId33"/>
    <p:sldId id="378" r:id="rId34"/>
    <p:sldId id="380" r:id="rId35"/>
    <p:sldId id="432" r:id="rId36"/>
    <p:sldId id="440" r:id="rId37"/>
    <p:sldId id="439" r:id="rId38"/>
    <p:sldId id="441" r:id="rId39"/>
    <p:sldId id="438" r:id="rId40"/>
    <p:sldId id="437" r:id="rId41"/>
    <p:sldId id="436" r:id="rId42"/>
    <p:sldId id="435" r:id="rId43"/>
    <p:sldId id="433" r:id="rId44"/>
    <p:sldId id="442" r:id="rId45"/>
    <p:sldId id="443" r:id="rId46"/>
    <p:sldId id="444" r:id="rId47"/>
    <p:sldId id="445" r:id="rId48"/>
    <p:sldId id="446" r:id="rId49"/>
    <p:sldId id="434" r:id="rId50"/>
    <p:sldId id="401" r:id="rId51"/>
    <p:sldId id="402" r:id="rId52"/>
    <p:sldId id="400" r:id="rId53"/>
    <p:sldId id="381" r:id="rId54"/>
    <p:sldId id="458" r:id="rId55"/>
    <p:sldId id="391" r:id="rId56"/>
    <p:sldId id="462" r:id="rId57"/>
    <p:sldId id="390" r:id="rId58"/>
    <p:sldId id="367" r:id="rId59"/>
    <p:sldId id="357" r:id="rId60"/>
    <p:sldId id="399" r:id="rId61"/>
    <p:sldId id="374" r:id="rId62"/>
    <p:sldId id="358" r:id="rId63"/>
    <p:sldId id="375" r:id="rId64"/>
    <p:sldId id="427" r:id="rId65"/>
    <p:sldId id="453" r:id="rId66"/>
    <p:sldId id="454" r:id="rId67"/>
    <p:sldId id="461" r:id="rId68"/>
    <p:sldId id="268" r:id="rId69"/>
    <p:sldId id="266" r:id="rId70"/>
    <p:sldId id="389" r:id="rId71"/>
  </p:sldIdLst>
  <p:sldSz cx="9144000" cy="6858000" type="screen4x3"/>
  <p:notesSz cx="6761163" cy="99425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086" y="66"/>
      </p:cViewPr>
      <p:guideLst>
        <p:guide orient="horz" pos="2160"/>
        <p:guide pos="2880"/>
      </p:guideLst>
    </p:cSldViewPr>
  </p:slideViewPr>
  <p:notesTextViewPr>
    <p:cViewPr>
      <p:scale>
        <a:sx n="100" d="100"/>
        <a:sy n="100" d="100"/>
      </p:scale>
      <p:origin x="0" y="0"/>
    </p:cViewPr>
  </p:notesTextViewPr>
  <p:sorterViewPr>
    <p:cViewPr>
      <p:scale>
        <a:sx n="30" d="100"/>
        <a:sy n="30" d="100"/>
      </p:scale>
      <p:origin x="0" y="4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30525" cy="496888"/>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29050" y="0"/>
            <a:ext cx="2930525" cy="496888"/>
          </a:xfrm>
          <a:prstGeom prst="rect">
            <a:avLst/>
          </a:prstGeom>
        </p:spPr>
        <p:txBody>
          <a:bodyPr vert="horz" lIns="91440" tIns="45720" rIns="91440" bIns="45720" rtlCol="0"/>
          <a:lstStyle>
            <a:lvl1pPr algn="r">
              <a:defRPr sz="1200"/>
            </a:lvl1pPr>
          </a:lstStyle>
          <a:p>
            <a:fld id="{2D78BDD6-6614-4C8E-90D6-3BE7696A5CEB}" type="datetimeFigureOut">
              <a:rPr lang="tr-TR" smtClean="0"/>
              <a:pPr/>
              <a:t>03.10.2019</a:t>
            </a:fld>
            <a:endParaRPr lang="tr-TR"/>
          </a:p>
        </p:txBody>
      </p:sp>
      <p:sp>
        <p:nvSpPr>
          <p:cNvPr id="4" name="3 Altbilgi Yer Tutucusu"/>
          <p:cNvSpPr>
            <a:spLocks noGrp="1"/>
          </p:cNvSpPr>
          <p:nvPr>
            <p:ph type="ftr" sz="quarter" idx="2"/>
          </p:nvPr>
        </p:nvSpPr>
        <p:spPr>
          <a:xfrm>
            <a:off x="0" y="9444038"/>
            <a:ext cx="2930525" cy="496887"/>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29050" y="9444038"/>
            <a:ext cx="2930525" cy="496887"/>
          </a:xfrm>
          <a:prstGeom prst="rect">
            <a:avLst/>
          </a:prstGeom>
        </p:spPr>
        <p:txBody>
          <a:bodyPr vert="horz" lIns="91440" tIns="45720" rIns="91440" bIns="45720" rtlCol="0" anchor="b"/>
          <a:lstStyle>
            <a:lvl1pPr algn="r">
              <a:defRPr sz="1200"/>
            </a:lvl1pPr>
          </a:lstStyle>
          <a:p>
            <a:fld id="{F2C9DC08-148C-422E-A9C3-59355E14595E}" type="slidenum">
              <a:rPr lang="tr-TR" smtClean="0"/>
              <a:pPr/>
              <a:t>‹#›</a:t>
            </a:fld>
            <a:endParaRPr lang="tr-TR"/>
          </a:p>
        </p:txBody>
      </p:sp>
    </p:spTree>
    <p:extLst>
      <p:ext uri="{BB962C8B-B14F-4D97-AF65-F5344CB8AC3E}">
        <p14:creationId xmlns="" xmlns:p14="http://schemas.microsoft.com/office/powerpoint/2010/main" val="3669102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7890665A-FF43-4440-A8C0-E2877292FCEC}" type="datetimeFigureOut">
              <a:rPr lang="tr-TR" smtClean="0"/>
              <a:pPr/>
              <a:t>03.10.2019</a:t>
            </a:fld>
            <a:endParaRPr lang="tr-TR"/>
          </a:p>
        </p:txBody>
      </p:sp>
      <p:sp>
        <p:nvSpPr>
          <p:cNvPr id="4" name="3 Slayt Görüntüsü Yer Tutucusu"/>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76117" y="4722694"/>
            <a:ext cx="5408930" cy="4474131"/>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47C1F640-1E80-429F-9197-53E082C15137}" type="slidenum">
              <a:rPr lang="tr-TR" smtClean="0"/>
              <a:pPr/>
              <a:t>‹#›</a:t>
            </a:fld>
            <a:endParaRPr lang="tr-TR"/>
          </a:p>
        </p:txBody>
      </p:sp>
    </p:spTree>
    <p:extLst>
      <p:ext uri="{BB962C8B-B14F-4D97-AF65-F5344CB8AC3E}">
        <p14:creationId xmlns="" xmlns:p14="http://schemas.microsoft.com/office/powerpoint/2010/main" val="3562310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8EA5E900-EB3A-422D-8974-F572683A5BBA}" type="datetimeFigureOut">
              <a:rPr lang="tr-TR" smtClean="0"/>
              <a:pPr/>
              <a:t>03.10.2019</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40FE310-93DA-4F6B-BD8A-DCE16A59BC0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A5E900-EB3A-422D-8974-F572683A5BBA}" type="datetimeFigureOut">
              <a:rPr lang="tr-TR" smtClean="0"/>
              <a:pPr/>
              <a:t>03.10.2019</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FE310-93DA-4F6B-BD8A-DCE16A59BC0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339752" y="1340768"/>
            <a:ext cx="6552728" cy="3816423"/>
          </a:xfrm>
        </p:spPr>
        <p:txBody>
          <a:bodyPr>
            <a:normAutofit fontScale="90000"/>
          </a:bodyPr>
          <a:lstStyle/>
          <a:p>
            <a:pPr algn="l"/>
            <a:r>
              <a:rPr lang="tr-TR" sz="5300" b="1" dirty="0" smtClean="0">
                <a:solidFill>
                  <a:schemeClr val="accent6">
                    <a:lumMod val="75000"/>
                  </a:schemeClr>
                </a:solidFill>
                <a:latin typeface="Cambria" pitchFamily="18" charset="0"/>
              </a:rPr>
              <a:t/>
            </a:r>
            <a:br>
              <a:rPr lang="tr-TR" sz="5300" b="1" dirty="0" smtClean="0">
                <a:solidFill>
                  <a:schemeClr val="accent6">
                    <a:lumMod val="75000"/>
                  </a:schemeClr>
                </a:solidFill>
                <a:latin typeface="Cambria" pitchFamily="18" charset="0"/>
              </a:rPr>
            </a:br>
            <a:r>
              <a:rPr lang="tr-TR" sz="5300" dirty="0" smtClean="0">
                <a:solidFill>
                  <a:schemeClr val="accent6">
                    <a:lumMod val="75000"/>
                  </a:schemeClr>
                </a:solidFill>
                <a:latin typeface="Cambria" pitchFamily="18" charset="0"/>
              </a:rPr>
              <a:t>Genel Beşerî Coğrafya</a:t>
            </a:r>
            <a:r>
              <a:rPr lang="tr-TR" b="1" dirty="0" smtClean="0">
                <a:solidFill>
                  <a:schemeClr val="accent6">
                    <a:lumMod val="75000"/>
                  </a:schemeClr>
                </a:solidFill>
                <a:latin typeface="Cambria" pitchFamily="18" charset="0"/>
              </a:rPr>
              <a:t/>
            </a:r>
            <a:br>
              <a:rPr lang="tr-TR" b="1" dirty="0" smtClean="0">
                <a:solidFill>
                  <a:schemeClr val="accent6">
                    <a:lumMod val="75000"/>
                  </a:schemeClr>
                </a:solidFill>
                <a:latin typeface="Cambria" pitchFamily="18" charset="0"/>
              </a:rPr>
            </a:br>
            <a:r>
              <a:rPr lang="tr-TR" b="1" dirty="0" smtClean="0">
                <a:solidFill>
                  <a:schemeClr val="accent6">
                    <a:lumMod val="75000"/>
                  </a:schemeClr>
                </a:solidFill>
                <a:latin typeface="Cambria" pitchFamily="18" charset="0"/>
              </a:rPr>
              <a:t/>
            </a:r>
            <a:br>
              <a:rPr lang="tr-TR" b="1" dirty="0" smtClean="0">
                <a:solidFill>
                  <a:schemeClr val="accent6">
                    <a:lumMod val="75000"/>
                  </a:schemeClr>
                </a:solidFill>
                <a:latin typeface="Cambria" pitchFamily="18" charset="0"/>
              </a:rPr>
            </a:br>
            <a:r>
              <a:rPr lang="tr-TR" sz="2700" i="1" dirty="0" smtClean="0">
                <a:solidFill>
                  <a:srgbClr val="002060"/>
                </a:solidFill>
                <a:latin typeface="Cambria" pitchFamily="18" charset="0"/>
              </a:rPr>
              <a:t>Dr. İlkay Südaş</a:t>
            </a:r>
            <a:r>
              <a:rPr lang="tr-TR" dirty="0" smtClean="0">
                <a:solidFill>
                  <a:srgbClr val="002060"/>
                </a:solidFill>
                <a:latin typeface="Cambria" pitchFamily="18" charset="0"/>
              </a:rPr>
              <a:t/>
            </a:r>
            <a:br>
              <a:rPr lang="tr-TR" dirty="0" smtClean="0">
                <a:solidFill>
                  <a:srgbClr val="002060"/>
                </a:solidFill>
                <a:latin typeface="Cambria" pitchFamily="18" charset="0"/>
              </a:rPr>
            </a:br>
            <a:r>
              <a:rPr lang="tr-TR" dirty="0" smtClean="0">
                <a:solidFill>
                  <a:srgbClr val="002060"/>
                </a:solidFill>
                <a:latin typeface="Cambria" pitchFamily="18" charset="0"/>
              </a:rPr>
              <a:t/>
            </a:r>
            <a:br>
              <a:rPr lang="tr-TR" dirty="0" smtClean="0">
                <a:solidFill>
                  <a:srgbClr val="002060"/>
                </a:solidFill>
                <a:latin typeface="Cambria" pitchFamily="18" charset="0"/>
              </a:rPr>
            </a:br>
            <a:r>
              <a:rPr lang="tr-TR" b="1" dirty="0" smtClean="0">
                <a:solidFill>
                  <a:srgbClr val="002060"/>
                </a:solidFill>
                <a:latin typeface="Cambria" pitchFamily="18" charset="0"/>
              </a:rPr>
              <a:t>GİRİŞ </a:t>
            </a:r>
            <a:r>
              <a:rPr lang="tr-TR" dirty="0" smtClean="0">
                <a:solidFill>
                  <a:srgbClr val="002060"/>
                </a:solidFill>
                <a:latin typeface="Cambria" pitchFamily="18" charset="0"/>
              </a:rPr>
              <a:t/>
            </a:r>
            <a:br>
              <a:rPr lang="tr-TR" dirty="0" smtClean="0">
                <a:solidFill>
                  <a:srgbClr val="002060"/>
                </a:solidFill>
                <a:latin typeface="Cambria" pitchFamily="18" charset="0"/>
              </a:rPr>
            </a:br>
            <a:r>
              <a:rPr lang="tr-TR" b="1" dirty="0" smtClean="0">
                <a:solidFill>
                  <a:schemeClr val="accent6">
                    <a:lumMod val="75000"/>
                  </a:schemeClr>
                </a:solidFill>
                <a:latin typeface="Cambria" pitchFamily="18" charset="0"/>
              </a:rPr>
              <a:t> </a:t>
            </a:r>
            <a:endParaRPr lang="tr-TR" b="1" dirty="0">
              <a:solidFill>
                <a:schemeClr val="accent6">
                  <a:lumMod val="75000"/>
                </a:schemeClr>
              </a:solidFill>
              <a:latin typeface="Cambria" pitchFamily="18" charset="0"/>
            </a:endParaRPr>
          </a:p>
        </p:txBody>
      </p:sp>
      <p:pic>
        <p:nvPicPr>
          <p:cNvPr id="6" name="5 Resim" descr="earth white background.png"/>
          <p:cNvPicPr>
            <a:picLocks noChangeAspect="1"/>
          </p:cNvPicPr>
          <p:nvPr/>
        </p:nvPicPr>
        <p:blipFill>
          <a:blip r:embed="rId2" cstate="print"/>
          <a:stretch>
            <a:fillRect/>
          </a:stretch>
        </p:blipFill>
        <p:spPr>
          <a:xfrm>
            <a:off x="35496" y="8800"/>
            <a:ext cx="1620000" cy="1620000"/>
          </a:xfrm>
          <a:prstGeom prst="rect">
            <a:avLst/>
          </a:prstGeom>
          <a:solidFill>
            <a:schemeClr val="tx1"/>
          </a:solidFill>
        </p:spPr>
      </p:pic>
      <p:pic>
        <p:nvPicPr>
          <p:cNvPr id="7" name="6 Resim" descr="11718513-global-communications-symbol-on-black-and-connections-concept-with-a-blue-international-globe-of-the.jpg"/>
          <p:cNvPicPr>
            <a:picLocks noChangeAspect="1"/>
          </p:cNvPicPr>
          <p:nvPr/>
        </p:nvPicPr>
        <p:blipFill>
          <a:blip r:embed="rId3" cstate="print"/>
          <a:stretch>
            <a:fillRect/>
          </a:stretch>
        </p:blipFill>
        <p:spPr>
          <a:xfrm>
            <a:off x="35496" y="1772816"/>
            <a:ext cx="1620000" cy="1559250"/>
          </a:xfrm>
          <a:prstGeom prst="rect">
            <a:avLst/>
          </a:prstGeom>
        </p:spPr>
      </p:pic>
      <p:pic>
        <p:nvPicPr>
          <p:cNvPr id="8" name="7 Resim" descr="HiRes.jpg"/>
          <p:cNvPicPr>
            <a:picLocks noChangeAspect="1"/>
          </p:cNvPicPr>
          <p:nvPr/>
        </p:nvPicPr>
        <p:blipFill>
          <a:blip r:embed="rId4" cstate="print"/>
          <a:stretch>
            <a:fillRect/>
          </a:stretch>
        </p:blipFill>
        <p:spPr>
          <a:xfrm>
            <a:off x="35496" y="3465184"/>
            <a:ext cx="1620000" cy="1620000"/>
          </a:xfrm>
          <a:prstGeom prst="rect">
            <a:avLst/>
          </a:prstGeom>
        </p:spPr>
      </p:pic>
      <p:pic>
        <p:nvPicPr>
          <p:cNvPr id="9" name="8 Resim" descr="globe-in-hands.jpg"/>
          <p:cNvPicPr>
            <a:picLocks noChangeAspect="1"/>
          </p:cNvPicPr>
          <p:nvPr/>
        </p:nvPicPr>
        <p:blipFill>
          <a:blip r:embed="rId5" cstate="print"/>
          <a:stretch>
            <a:fillRect/>
          </a:stretch>
        </p:blipFill>
        <p:spPr>
          <a:xfrm>
            <a:off x="35496" y="5229200"/>
            <a:ext cx="1620000" cy="161845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COĞRAFYACILAR DÜNYAYA NASIL BAKARLAR?</a:t>
            </a:r>
            <a:endParaRPr lang="tr-TR" sz="2400" b="1" dirty="0">
              <a:solidFill>
                <a:schemeClr val="accent2">
                  <a:lumMod val="50000"/>
                </a:schemeClr>
              </a:solidFill>
            </a:endParaRPr>
          </a:p>
        </p:txBody>
      </p:sp>
      <p:sp>
        <p:nvSpPr>
          <p:cNvPr id="3" name="2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835696" y="1340768"/>
            <a:ext cx="5976664" cy="4154984"/>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r>
              <a:rPr lang="tr-TR" sz="2400" dirty="0" smtClean="0">
                <a:solidFill>
                  <a:schemeClr val="accent2">
                    <a:lumMod val="75000"/>
                  </a:schemeClr>
                </a:solidFill>
                <a:sym typeface="MapInfo Cartographic"/>
              </a:rPr>
              <a:t>  </a:t>
            </a:r>
            <a:r>
              <a:rPr lang="tr-TR" sz="2400" b="1" dirty="0" smtClean="0"/>
              <a:t>Coğrafyacıların sordukları temel sorular:</a:t>
            </a:r>
            <a:endParaRPr lang="tr-TR" sz="2400" dirty="0" smtClean="0">
              <a:solidFill>
                <a:schemeClr val="accent2">
                  <a:lumMod val="75000"/>
                </a:schemeClr>
              </a:solidFill>
              <a:sym typeface="MapInfo Cartographic"/>
            </a:endParaRPr>
          </a:p>
          <a:p>
            <a:r>
              <a:rPr lang="tr-TR" sz="2400" dirty="0" smtClean="0">
                <a:solidFill>
                  <a:schemeClr val="accent2">
                    <a:lumMod val="75000"/>
                  </a:schemeClr>
                </a:solidFill>
                <a:sym typeface="MapInfo Cartographic"/>
              </a:rPr>
              <a:t>        </a:t>
            </a:r>
            <a:r>
              <a:rPr lang="tr-TR" sz="1600" dirty="0" smtClean="0">
                <a:sym typeface="MapInfo Cartographic"/>
              </a:rPr>
              <a:t> </a:t>
            </a:r>
            <a:r>
              <a:rPr lang="tr-TR" sz="2400" dirty="0" smtClean="0">
                <a:solidFill>
                  <a:schemeClr val="accent2">
                    <a:lumMod val="75000"/>
                  </a:schemeClr>
                </a:solidFill>
                <a:sym typeface="MapInfo Cartographic"/>
              </a:rPr>
              <a:t>Nerede?</a:t>
            </a:r>
          </a:p>
          <a:p>
            <a:r>
              <a:rPr lang="tr-TR" sz="2400" dirty="0" smtClean="0">
                <a:solidFill>
                  <a:schemeClr val="accent2">
                    <a:lumMod val="75000"/>
                  </a:schemeClr>
                </a:solidFill>
                <a:sym typeface="MapInfo Cartographic"/>
              </a:rPr>
              <a:t>        </a:t>
            </a:r>
            <a:r>
              <a:rPr lang="tr-TR" sz="1600" dirty="0" smtClean="0">
                <a:sym typeface="MapInfo Cartographic"/>
              </a:rPr>
              <a:t></a:t>
            </a:r>
            <a:r>
              <a:rPr lang="tr-TR" sz="2400" dirty="0" smtClean="0">
                <a:solidFill>
                  <a:schemeClr val="accent2">
                    <a:lumMod val="75000"/>
                  </a:schemeClr>
                </a:solidFill>
                <a:sym typeface="MapInfo Cartographic"/>
              </a:rPr>
              <a:t> Neden orada?</a:t>
            </a:r>
          </a:p>
          <a:p>
            <a:endParaRPr lang="tr-TR" sz="2000" dirty="0" smtClean="0">
              <a:solidFill>
                <a:schemeClr val="accent2">
                  <a:lumMod val="75000"/>
                </a:schemeClr>
              </a:solidFill>
              <a:sym typeface="MapInfo Cartographic"/>
            </a:endParaRPr>
          </a:p>
          <a:p>
            <a:r>
              <a:rPr lang="tr-TR" sz="2400" dirty="0" smtClean="0">
                <a:solidFill>
                  <a:schemeClr val="accent2">
                    <a:lumMod val="75000"/>
                  </a:schemeClr>
                </a:solidFill>
                <a:sym typeface="MapInfo Cartographic"/>
              </a:rPr>
              <a:t> </a:t>
            </a:r>
            <a:r>
              <a:rPr lang="tr-TR" sz="2400" b="1" dirty="0" smtClean="0">
                <a:sym typeface="MapInfo Cartographic"/>
              </a:rPr>
              <a:t>Coğrafi araştırmada temel ilkeler</a:t>
            </a:r>
            <a:endParaRPr lang="tr-TR" sz="2400" b="1" dirty="0" smtClean="0"/>
          </a:p>
          <a:p>
            <a:r>
              <a:rPr lang="tr-TR" sz="1600" dirty="0" smtClean="0">
                <a:solidFill>
                  <a:schemeClr val="accent2">
                    <a:lumMod val="75000"/>
                  </a:schemeClr>
                </a:solidFill>
                <a:sym typeface="MapInfo Cartographic"/>
              </a:rPr>
              <a:t>          </a:t>
            </a:r>
            <a:r>
              <a:rPr lang="tr-TR" sz="1600" dirty="0" smtClean="0">
                <a:sym typeface="MapInfo Cartographic"/>
              </a:rPr>
              <a:t></a:t>
            </a:r>
            <a:r>
              <a:rPr lang="tr-TR" sz="1600" dirty="0" smtClean="0">
                <a:solidFill>
                  <a:schemeClr val="accent2">
                    <a:lumMod val="75000"/>
                  </a:schemeClr>
                </a:solidFill>
                <a:sym typeface="MapInfo Cartographic"/>
              </a:rPr>
              <a:t> </a:t>
            </a:r>
            <a:r>
              <a:rPr lang="tr-TR" sz="2400" dirty="0" smtClean="0">
                <a:solidFill>
                  <a:schemeClr val="accent2">
                    <a:lumMod val="75000"/>
                  </a:schemeClr>
                </a:solidFill>
                <a:sym typeface="MapInfo Cartographic"/>
              </a:rPr>
              <a:t>Dağılışın gösterilmesi, betimleme (tasvir)</a:t>
            </a:r>
          </a:p>
          <a:p>
            <a:r>
              <a:rPr lang="tr-TR" sz="2400" dirty="0" smtClean="0">
                <a:solidFill>
                  <a:schemeClr val="accent2">
                    <a:lumMod val="75000"/>
                  </a:schemeClr>
                </a:solidFill>
                <a:sym typeface="MapInfo Cartographic"/>
              </a:rPr>
              <a:t>       </a:t>
            </a:r>
            <a:r>
              <a:rPr lang="tr-TR" sz="1600" dirty="0" smtClean="0">
                <a:sym typeface="MapInfo Cartographic"/>
              </a:rPr>
              <a:t></a:t>
            </a:r>
            <a:r>
              <a:rPr lang="tr-TR" sz="2400" dirty="0" smtClean="0">
                <a:solidFill>
                  <a:schemeClr val="accent2">
                    <a:lumMod val="75000"/>
                  </a:schemeClr>
                </a:solidFill>
                <a:sym typeface="MapInfo Cartographic"/>
              </a:rPr>
              <a:t> İlişkilendirme ve nedensellik</a:t>
            </a:r>
            <a:endParaRPr lang="tr-TR" sz="2000" dirty="0" smtClean="0">
              <a:solidFill>
                <a:schemeClr val="accent2">
                  <a:lumMod val="75000"/>
                </a:schemeClr>
              </a:solidFill>
              <a:sym typeface="MapInfo Cartographic"/>
            </a:endParaRPr>
          </a:p>
          <a:p>
            <a:endParaRPr lang="tr-TR" sz="2000" dirty="0" smtClean="0">
              <a:solidFill>
                <a:schemeClr val="accent2">
                  <a:lumMod val="75000"/>
                </a:schemeClr>
              </a:solidFill>
              <a:sym typeface="MapInfo Cartographic"/>
            </a:endParaRPr>
          </a:p>
          <a:p>
            <a:endParaRPr lang="tr-TR" sz="2000" b="1" dirty="0" smtClean="0"/>
          </a:p>
          <a:p>
            <a:endParaRPr lang="tr-TR" sz="2000" b="1" dirty="0" smtClean="0"/>
          </a:p>
          <a:p>
            <a:endParaRPr lang="tr-TR" sz="2000" b="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COĞRAFİ TEMEL KAVRAMLAR</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2339752" y="1196752"/>
            <a:ext cx="4680520" cy="5016758"/>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pPr algn="ctr"/>
            <a:r>
              <a:rPr lang="tr-TR" sz="2000" dirty="0" smtClean="0">
                <a:solidFill>
                  <a:schemeClr val="accent2">
                    <a:lumMod val="75000"/>
                  </a:schemeClr>
                </a:solidFill>
                <a:sym typeface="MapInfo Cartographic"/>
              </a:rPr>
              <a:t></a:t>
            </a:r>
            <a:r>
              <a:rPr lang="tr-TR" sz="2000" b="1" dirty="0" smtClean="0">
                <a:solidFill>
                  <a:schemeClr val="accent2">
                    <a:lumMod val="75000"/>
                  </a:schemeClr>
                </a:solidFill>
                <a:sym typeface="MapInfo Cartographic"/>
              </a:rPr>
              <a:t> </a:t>
            </a:r>
            <a:r>
              <a:rPr lang="tr-TR" sz="2000" b="1" dirty="0" err="1" smtClean="0"/>
              <a:t>Lokasyon</a:t>
            </a:r>
            <a:endParaRPr lang="tr-TR" sz="2000" b="1" dirty="0" smtClean="0"/>
          </a:p>
          <a:p>
            <a:pPr algn="ctr"/>
            <a:endParaRPr lang="tr-TR" sz="2000" b="1" dirty="0" smtClean="0"/>
          </a:p>
          <a:p>
            <a:pPr algn="ctr"/>
            <a:r>
              <a:rPr lang="tr-TR" sz="2000" dirty="0" smtClean="0">
                <a:solidFill>
                  <a:schemeClr val="accent2">
                    <a:lumMod val="75000"/>
                  </a:schemeClr>
                </a:solidFill>
                <a:sym typeface="MapInfo Cartographic"/>
              </a:rPr>
              <a:t></a:t>
            </a:r>
            <a:r>
              <a:rPr lang="tr-TR" sz="2000" b="1" dirty="0" smtClean="0">
                <a:solidFill>
                  <a:schemeClr val="accent2">
                    <a:lumMod val="75000"/>
                  </a:schemeClr>
                </a:solidFill>
                <a:sym typeface="MapInfo Cartographic"/>
              </a:rPr>
              <a:t> </a:t>
            </a:r>
            <a:r>
              <a:rPr lang="tr-TR" sz="2000" b="1" dirty="0" smtClean="0">
                <a:sym typeface="MapInfo Cartographic"/>
              </a:rPr>
              <a:t>Dağılış</a:t>
            </a:r>
          </a:p>
          <a:p>
            <a:pPr algn="ctr"/>
            <a:endParaRPr lang="tr-TR" sz="2000" b="1" dirty="0" smtClean="0"/>
          </a:p>
          <a:p>
            <a:pPr algn="ctr"/>
            <a:r>
              <a:rPr lang="tr-TR" sz="2000" dirty="0" smtClean="0">
                <a:solidFill>
                  <a:schemeClr val="accent2">
                    <a:lumMod val="75000"/>
                  </a:schemeClr>
                </a:solidFill>
                <a:sym typeface="MapInfo Cartographic"/>
              </a:rPr>
              <a:t> </a:t>
            </a:r>
            <a:r>
              <a:rPr lang="tr-TR" sz="2000" b="1" dirty="0" smtClean="0"/>
              <a:t>Mesafe</a:t>
            </a:r>
          </a:p>
          <a:p>
            <a:pPr algn="ctr"/>
            <a:endParaRPr lang="tr-TR" sz="2000" dirty="0" smtClean="0">
              <a:solidFill>
                <a:schemeClr val="accent2">
                  <a:lumMod val="75000"/>
                </a:schemeClr>
              </a:solidFill>
              <a:sym typeface="MapInfo Cartographic"/>
            </a:endParaRPr>
          </a:p>
          <a:p>
            <a:pPr algn="ctr"/>
            <a:r>
              <a:rPr lang="tr-TR" sz="2000" dirty="0" smtClean="0">
                <a:solidFill>
                  <a:schemeClr val="accent2">
                    <a:lumMod val="75000"/>
                  </a:schemeClr>
                </a:solidFill>
                <a:sym typeface="MapInfo Cartographic"/>
              </a:rPr>
              <a:t> </a:t>
            </a:r>
            <a:r>
              <a:rPr lang="tr-TR" sz="2000" b="1" dirty="0" smtClean="0"/>
              <a:t>Karşılıklı etkileşim</a:t>
            </a:r>
          </a:p>
          <a:p>
            <a:pPr algn="ctr"/>
            <a:endParaRPr lang="tr-TR" sz="2000" b="1" dirty="0" smtClean="0"/>
          </a:p>
          <a:p>
            <a:pPr algn="ctr"/>
            <a:r>
              <a:rPr lang="tr-TR" sz="2000" dirty="0" smtClean="0">
                <a:solidFill>
                  <a:schemeClr val="accent2">
                    <a:lumMod val="75000"/>
                  </a:schemeClr>
                </a:solidFill>
                <a:sym typeface="MapInfo Cartographic"/>
              </a:rPr>
              <a:t> </a:t>
            </a:r>
            <a:r>
              <a:rPr lang="tr-TR" sz="2000" b="1" dirty="0" smtClean="0"/>
              <a:t>Bölge</a:t>
            </a:r>
          </a:p>
          <a:p>
            <a:pPr algn="ctr"/>
            <a:endParaRPr lang="tr-TR" sz="2000" b="1" dirty="0" smtClean="0"/>
          </a:p>
          <a:p>
            <a:pPr algn="ctr"/>
            <a:r>
              <a:rPr lang="tr-TR" sz="2000" dirty="0" smtClean="0">
                <a:solidFill>
                  <a:schemeClr val="accent2">
                    <a:lumMod val="75000"/>
                  </a:schemeClr>
                </a:solidFill>
                <a:sym typeface="MapInfo Cartographic"/>
              </a:rPr>
              <a:t></a:t>
            </a:r>
            <a:r>
              <a:rPr lang="tr-TR" sz="2000" b="1" dirty="0" smtClean="0">
                <a:solidFill>
                  <a:schemeClr val="accent2">
                    <a:lumMod val="75000"/>
                  </a:schemeClr>
                </a:solidFill>
                <a:sym typeface="MapInfo Cartographic"/>
              </a:rPr>
              <a:t> </a:t>
            </a:r>
            <a:r>
              <a:rPr lang="tr-TR" sz="2000" b="1" dirty="0" smtClean="0"/>
              <a:t>Mekân</a:t>
            </a:r>
          </a:p>
          <a:p>
            <a:pPr algn="ctr"/>
            <a:endParaRPr lang="tr-TR" sz="2000" b="1" dirty="0" smtClean="0"/>
          </a:p>
          <a:p>
            <a:pPr algn="ctr"/>
            <a:r>
              <a:rPr lang="tr-TR" sz="2000" dirty="0" smtClean="0">
                <a:solidFill>
                  <a:schemeClr val="accent2">
                    <a:lumMod val="75000"/>
                  </a:schemeClr>
                </a:solidFill>
                <a:sym typeface="MapInfo Cartographic"/>
              </a:rPr>
              <a:t> </a:t>
            </a:r>
            <a:r>
              <a:rPr lang="tr-TR" sz="2000" b="1" dirty="0" smtClean="0"/>
              <a:t>Yer</a:t>
            </a:r>
          </a:p>
          <a:p>
            <a:pPr algn="ctr"/>
            <a:endParaRPr lang="tr-TR" sz="2000" b="1" dirty="0" smtClean="0"/>
          </a:p>
          <a:p>
            <a:pPr algn="ctr"/>
            <a:r>
              <a:rPr lang="tr-TR" sz="2000" dirty="0" smtClean="0">
                <a:solidFill>
                  <a:schemeClr val="accent2">
                    <a:lumMod val="75000"/>
                  </a:schemeClr>
                </a:solidFill>
                <a:sym typeface="MapInfo Cartographic"/>
              </a:rPr>
              <a:t> </a:t>
            </a:r>
            <a:r>
              <a:rPr lang="tr-TR" sz="2000" b="1" dirty="0" smtClean="0"/>
              <a:t>Ölçek</a:t>
            </a:r>
          </a:p>
          <a:p>
            <a:pPr algn="ctr"/>
            <a:endParaRPr lang="tr-TR" sz="2000" b="1"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LOKASYON</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2123728" y="1268760"/>
            <a:ext cx="5112568" cy="4585871"/>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b="1" dirty="0" smtClean="0"/>
          </a:p>
          <a:p>
            <a:r>
              <a:rPr lang="tr-TR" sz="2800" b="1" dirty="0" smtClean="0">
                <a:solidFill>
                  <a:schemeClr val="accent2">
                    <a:lumMod val="50000"/>
                  </a:schemeClr>
                </a:solidFill>
              </a:rPr>
              <a:t>&gt;</a:t>
            </a:r>
            <a:r>
              <a:rPr lang="tr-TR" sz="2000" b="1" dirty="0" smtClean="0"/>
              <a:t> “Nerede?” sorusunun yanıtıdır.</a:t>
            </a:r>
          </a:p>
          <a:p>
            <a:endParaRPr lang="tr-TR" sz="2000" b="1" dirty="0" smtClean="0"/>
          </a:p>
          <a:p>
            <a:r>
              <a:rPr lang="tr-TR" sz="2800" b="1" dirty="0" smtClean="0">
                <a:solidFill>
                  <a:schemeClr val="accent2">
                    <a:lumMod val="50000"/>
                  </a:schemeClr>
                </a:solidFill>
              </a:rPr>
              <a:t>&gt; </a:t>
            </a:r>
            <a:r>
              <a:rPr lang="tr-TR" sz="2000" b="1" dirty="0" smtClean="0"/>
              <a:t>Mekânsal unsurların konumunu belirtir.</a:t>
            </a:r>
          </a:p>
          <a:p>
            <a:endParaRPr lang="tr-TR" sz="2000" b="1" dirty="0" smtClean="0"/>
          </a:p>
          <a:p>
            <a:r>
              <a:rPr lang="tr-TR" sz="2800" b="1" dirty="0" smtClean="0">
                <a:solidFill>
                  <a:schemeClr val="accent2">
                    <a:lumMod val="50000"/>
                  </a:schemeClr>
                </a:solidFill>
              </a:rPr>
              <a:t>&gt;</a:t>
            </a:r>
            <a:r>
              <a:rPr lang="tr-TR" sz="2000" b="1" dirty="0" smtClean="0"/>
              <a:t> “</a:t>
            </a:r>
            <a:r>
              <a:rPr lang="tr-TR" sz="2000" b="1" dirty="0" err="1" smtClean="0"/>
              <a:t>Dağılış”ın</a:t>
            </a:r>
            <a:r>
              <a:rPr lang="tr-TR" sz="2000" b="1" dirty="0" smtClean="0"/>
              <a:t> ortaya konmasını mümkün kılar. </a:t>
            </a:r>
          </a:p>
          <a:p>
            <a:endParaRPr lang="tr-TR" sz="2000" b="1" dirty="0" smtClean="0"/>
          </a:p>
          <a:p>
            <a:r>
              <a:rPr lang="tr-TR" sz="2800" b="1" dirty="0" smtClean="0">
                <a:solidFill>
                  <a:schemeClr val="accent2">
                    <a:lumMod val="50000"/>
                  </a:schemeClr>
                </a:solidFill>
              </a:rPr>
              <a:t>&gt;</a:t>
            </a:r>
            <a:r>
              <a:rPr lang="tr-TR" sz="2000" b="1" dirty="0" smtClean="0">
                <a:solidFill>
                  <a:schemeClr val="accent2">
                    <a:lumMod val="50000"/>
                  </a:schemeClr>
                </a:solidFill>
              </a:rPr>
              <a:t> </a:t>
            </a:r>
            <a:r>
              <a:rPr lang="tr-TR" sz="2000" b="1" dirty="0" smtClean="0"/>
              <a:t>İkiye ayrılır:</a:t>
            </a:r>
          </a:p>
          <a:p>
            <a:endParaRPr lang="tr-TR" sz="2000" b="1" dirty="0" smtClean="0"/>
          </a:p>
          <a:p>
            <a:pPr marL="342900" indent="-342900">
              <a:buAutoNum type="arabicParenBoth"/>
            </a:pPr>
            <a:r>
              <a:rPr lang="tr-TR" sz="2000" dirty="0" smtClean="0"/>
              <a:t>Mutlak Lokasyon</a:t>
            </a:r>
          </a:p>
          <a:p>
            <a:pPr marL="342900" indent="-342900">
              <a:buAutoNum type="arabicParenBoth"/>
            </a:pPr>
            <a:endParaRPr lang="tr-TR" sz="2000" dirty="0" smtClean="0"/>
          </a:p>
          <a:p>
            <a:pPr marL="342900" indent="-342900">
              <a:buAutoNum type="arabicParenBoth"/>
            </a:pPr>
            <a:r>
              <a:rPr lang="tr-TR" sz="2000" dirty="0" smtClean="0"/>
              <a:t>Göreceli (İzafi) Lokasyon</a:t>
            </a:r>
          </a:p>
          <a:p>
            <a:pPr marL="342900" indent="-342900"/>
            <a:endParaRPr lang="tr-TR" sz="20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LOKASYON: </a:t>
            </a:r>
            <a:r>
              <a:rPr lang="tr-TR" sz="2400" i="1" dirty="0" smtClean="0">
                <a:solidFill>
                  <a:schemeClr val="accent2">
                    <a:lumMod val="50000"/>
                  </a:schemeClr>
                </a:solidFill>
              </a:rPr>
              <a:t>MUTLAK LOKASYON</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7" name="6 Metin kutusu"/>
          <p:cNvSpPr txBox="1"/>
          <p:nvPr/>
        </p:nvSpPr>
        <p:spPr>
          <a:xfrm>
            <a:off x="5724128" y="1772816"/>
            <a:ext cx="3024336" cy="3600986"/>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b="1" dirty="0" smtClean="0"/>
          </a:p>
          <a:p>
            <a:r>
              <a:rPr lang="tr-TR" sz="2400" b="1" dirty="0" smtClean="0">
                <a:solidFill>
                  <a:schemeClr val="accent2">
                    <a:lumMod val="50000"/>
                  </a:schemeClr>
                </a:solidFill>
              </a:rPr>
              <a:t>&gt;</a:t>
            </a:r>
            <a:r>
              <a:rPr lang="tr-TR" sz="2000" dirty="0" smtClean="0"/>
              <a:t> Bir yerin, yerkürede bulunduğu </a:t>
            </a:r>
            <a:r>
              <a:rPr lang="tr-TR" sz="2000" b="1" dirty="0" smtClean="0"/>
              <a:t>nokta</a:t>
            </a:r>
            <a:r>
              <a:rPr lang="tr-TR" sz="2000" dirty="0" smtClean="0"/>
              <a:t>yı ifade eder.</a:t>
            </a:r>
          </a:p>
          <a:p>
            <a:endParaRPr lang="tr-TR" sz="2000" dirty="0" smtClean="0"/>
          </a:p>
          <a:p>
            <a:r>
              <a:rPr lang="tr-TR" sz="2400" b="1" dirty="0" smtClean="0">
                <a:solidFill>
                  <a:schemeClr val="accent2">
                    <a:lumMod val="50000"/>
                  </a:schemeClr>
                </a:solidFill>
              </a:rPr>
              <a:t>&gt;</a:t>
            </a:r>
            <a:r>
              <a:rPr lang="tr-TR" sz="2000" dirty="0" smtClean="0"/>
              <a:t> Enlem ve boylam bilgisidir.</a:t>
            </a:r>
          </a:p>
          <a:p>
            <a:endParaRPr lang="tr-TR" sz="2000" dirty="0" smtClean="0"/>
          </a:p>
          <a:p>
            <a:r>
              <a:rPr lang="tr-TR" sz="2000" i="1" dirty="0" err="1" smtClean="0"/>
              <a:t>Karakas</a:t>
            </a:r>
            <a:r>
              <a:rPr lang="tr-TR" sz="2000" i="1" dirty="0" smtClean="0"/>
              <a:t>, </a:t>
            </a:r>
            <a:r>
              <a:rPr lang="tr-TR" sz="2000" i="1" dirty="0" err="1" smtClean="0"/>
              <a:t>Venezuella</a:t>
            </a:r>
            <a:endParaRPr lang="tr-TR" sz="2000" i="1" dirty="0" smtClean="0"/>
          </a:p>
          <a:p>
            <a:r>
              <a:rPr lang="tr-TR" sz="2000" b="1" dirty="0" smtClean="0"/>
              <a:t>10°30’ K,  66°55’ B</a:t>
            </a:r>
            <a:endParaRPr lang="tr-TR" sz="2000" dirty="0" smtClean="0"/>
          </a:p>
          <a:p>
            <a:endParaRPr lang="tr-TR" sz="2000" dirty="0"/>
          </a:p>
        </p:txBody>
      </p:sp>
      <p:pic>
        <p:nvPicPr>
          <p:cNvPr id="9" name="8 Resim" descr="globe123.jpg"/>
          <p:cNvPicPr>
            <a:picLocks noChangeAspect="1"/>
          </p:cNvPicPr>
          <p:nvPr/>
        </p:nvPicPr>
        <p:blipFill>
          <a:blip r:embed="rId2" cstate="print"/>
          <a:stretch>
            <a:fillRect/>
          </a:stretch>
        </p:blipFill>
        <p:spPr>
          <a:xfrm>
            <a:off x="683568" y="1484784"/>
            <a:ext cx="4224528" cy="422148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LOKASYON: </a:t>
            </a:r>
            <a:r>
              <a:rPr lang="tr-TR" sz="2400" i="1" dirty="0" smtClean="0">
                <a:solidFill>
                  <a:schemeClr val="accent2">
                    <a:lumMod val="50000"/>
                  </a:schemeClr>
                </a:solidFill>
              </a:rPr>
              <a:t>GÖRECELİ LOKSAYON</a:t>
            </a: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043608" y="1844824"/>
            <a:ext cx="5040560" cy="2585323"/>
          </a:xfrm>
          <a:prstGeom prst="rect">
            <a:avLst/>
          </a:prstGeom>
          <a:noFill/>
        </p:spPr>
        <p:txBody>
          <a:bodyPr wrap="square" rtlCol="0">
            <a:spAutoFit/>
          </a:bodyPr>
          <a:lstStyle/>
          <a:p>
            <a:r>
              <a:rPr lang="tr-TR" dirty="0" smtClean="0"/>
              <a:t>Bir yerin, “başka yerlere göre” konumuna göre anlam kazanır. Örneğin,  </a:t>
            </a:r>
          </a:p>
          <a:p>
            <a:r>
              <a:rPr lang="tr-TR" dirty="0" smtClean="0"/>
              <a:t>	&gt; sapa mı, yol üstünde mi?</a:t>
            </a:r>
          </a:p>
          <a:p>
            <a:r>
              <a:rPr lang="tr-TR" dirty="0" smtClean="0"/>
              <a:t>	&gt; erişilebilir mi?</a:t>
            </a:r>
          </a:p>
          <a:p>
            <a:r>
              <a:rPr lang="tr-TR" dirty="0" smtClean="0"/>
              <a:t>	&gt; önemli mi? önemsiz mi?</a:t>
            </a:r>
          </a:p>
          <a:p>
            <a:endParaRPr lang="tr-TR" dirty="0" smtClean="0"/>
          </a:p>
          <a:p>
            <a:r>
              <a:rPr lang="tr-TR" dirty="0" smtClean="0"/>
              <a:t>Her ölçekte ortaya çıkabilir</a:t>
            </a:r>
          </a:p>
          <a:p>
            <a:r>
              <a:rPr lang="tr-TR" dirty="0" smtClean="0"/>
              <a:t>Bir ev, bir semt, bir şehir, bir ülke, bir kıta gibi.</a:t>
            </a:r>
          </a:p>
          <a:p>
            <a:endParaRPr lang="tr-TR"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yerlesme_kalibi.jpg"/>
          <p:cNvPicPr>
            <a:picLocks noChangeAspect="1"/>
          </p:cNvPicPr>
          <p:nvPr/>
        </p:nvPicPr>
        <p:blipFill>
          <a:blip r:embed="rId2" cstate="print"/>
          <a:stretch>
            <a:fillRect/>
          </a:stretch>
        </p:blipFill>
        <p:spPr>
          <a:xfrm>
            <a:off x="1350341" y="3933056"/>
            <a:ext cx="6750051" cy="1944016"/>
          </a:xfrm>
          <a:prstGeom prst="rect">
            <a:avLst/>
          </a:prstGeom>
        </p:spPr>
      </p:pic>
      <p:pic>
        <p:nvPicPr>
          <p:cNvPr id="8" name="7 Resim" descr="image004.jpg"/>
          <p:cNvPicPr>
            <a:picLocks noChangeAspect="1"/>
          </p:cNvPicPr>
          <p:nvPr/>
        </p:nvPicPr>
        <p:blipFill>
          <a:blip r:embed="rId3" cstate="print"/>
          <a:stretch>
            <a:fillRect/>
          </a:stretch>
        </p:blipFill>
        <p:spPr>
          <a:xfrm>
            <a:off x="1312579" y="1286275"/>
            <a:ext cx="6760281" cy="207071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9" name="8 Resim" descr="ispanyadazeytinuretimi_Bull1936.jpg"/>
          <p:cNvPicPr>
            <a:picLocks noChangeAspect="1"/>
          </p:cNvPicPr>
          <p:nvPr/>
        </p:nvPicPr>
        <p:blipFill>
          <a:blip r:embed="rId2" cstate="print"/>
          <a:stretch>
            <a:fillRect/>
          </a:stretch>
        </p:blipFill>
        <p:spPr>
          <a:xfrm>
            <a:off x="575952" y="3501008"/>
            <a:ext cx="3623586" cy="3024000"/>
          </a:xfrm>
          <a:prstGeom prst="rect">
            <a:avLst/>
          </a:prstGeom>
        </p:spPr>
      </p:pic>
      <p:pic>
        <p:nvPicPr>
          <p:cNvPr id="10" name="9 Resim" descr="Urbs in Rure copy.jpg"/>
          <p:cNvPicPr>
            <a:picLocks noChangeAspect="1"/>
          </p:cNvPicPr>
          <p:nvPr/>
        </p:nvPicPr>
        <p:blipFill>
          <a:blip r:embed="rId3" cstate="print"/>
          <a:stretch>
            <a:fillRect/>
          </a:stretch>
        </p:blipFill>
        <p:spPr>
          <a:xfrm>
            <a:off x="4788024" y="764704"/>
            <a:ext cx="3958562" cy="2844000"/>
          </a:xfrm>
          <a:prstGeom prst="rect">
            <a:avLst/>
          </a:prstGeom>
        </p:spPr>
      </p:pic>
      <p:pic>
        <p:nvPicPr>
          <p:cNvPr id="11" name="10 Resim" descr="cizgisel_büyüme_nil.jpg"/>
          <p:cNvPicPr>
            <a:picLocks noChangeAspect="1"/>
          </p:cNvPicPr>
          <p:nvPr/>
        </p:nvPicPr>
        <p:blipFill>
          <a:blip r:embed="rId4" cstate="print"/>
          <a:stretch>
            <a:fillRect/>
          </a:stretch>
        </p:blipFill>
        <p:spPr>
          <a:xfrm>
            <a:off x="577744" y="764704"/>
            <a:ext cx="3659801" cy="2700000"/>
          </a:xfrm>
          <a:prstGeom prst="rect">
            <a:avLst/>
          </a:prstGeom>
        </p:spPr>
      </p:pic>
      <p:pic>
        <p:nvPicPr>
          <p:cNvPr id="12" name="11 Resim" descr="ligure_varese_citta copy.jpg"/>
          <p:cNvPicPr>
            <a:picLocks noChangeAspect="1"/>
          </p:cNvPicPr>
          <p:nvPr/>
        </p:nvPicPr>
        <p:blipFill>
          <a:blip r:embed="rId5" cstate="print"/>
          <a:stretch>
            <a:fillRect/>
          </a:stretch>
        </p:blipFill>
        <p:spPr>
          <a:xfrm>
            <a:off x="4788024" y="3645024"/>
            <a:ext cx="3941182" cy="28440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Stadskanaal_vanaf_de_watertoren copy.jpg"/>
          <p:cNvPicPr>
            <a:picLocks noChangeAspect="1"/>
          </p:cNvPicPr>
          <p:nvPr/>
        </p:nvPicPr>
        <p:blipFill>
          <a:blip r:embed="rId2" cstate="print"/>
          <a:stretch>
            <a:fillRect/>
          </a:stretch>
        </p:blipFill>
        <p:spPr>
          <a:xfrm>
            <a:off x="201616" y="764704"/>
            <a:ext cx="4514400" cy="5760000"/>
          </a:xfrm>
          <a:prstGeom prst="rect">
            <a:avLst/>
          </a:prstGeom>
          <a:ln>
            <a:solidFill>
              <a:schemeClr val="tx1"/>
            </a:solidFill>
          </a:ln>
        </p:spPr>
      </p:pic>
      <p:pic>
        <p:nvPicPr>
          <p:cNvPr id="5" name="4 Resim" descr="ahmet_semen_artvin.jpg"/>
          <p:cNvPicPr>
            <a:picLocks noChangeAspect="1"/>
          </p:cNvPicPr>
          <p:nvPr/>
        </p:nvPicPr>
        <p:blipFill>
          <a:blip r:embed="rId3" cstate="print"/>
          <a:stretch>
            <a:fillRect/>
          </a:stretch>
        </p:blipFill>
        <p:spPr>
          <a:xfrm>
            <a:off x="4788024" y="764704"/>
            <a:ext cx="4102504" cy="5760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140290" name="Picture 2" descr="C:\Users\PRO2000\100NIKON\DSCN3489.JPG"/>
          <p:cNvPicPr>
            <a:picLocks noChangeAspect="1" noChangeArrowheads="1"/>
          </p:cNvPicPr>
          <p:nvPr/>
        </p:nvPicPr>
        <p:blipFill>
          <a:blip r:embed="rId2" cstate="print"/>
          <a:srcRect/>
          <a:stretch>
            <a:fillRect/>
          </a:stretch>
        </p:blipFill>
        <p:spPr bwMode="auto">
          <a:xfrm>
            <a:off x="755576" y="764704"/>
            <a:ext cx="7740000" cy="5804999"/>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140291" name="Picture 3" descr="C:\Users\PRO2000\JPEG DOSYALARI\DOKTORA TEZİ_GÖRSEL MALZEMELER\alanya.jpg"/>
          <p:cNvPicPr>
            <a:picLocks noChangeAspect="1" noChangeArrowheads="1"/>
          </p:cNvPicPr>
          <p:nvPr/>
        </p:nvPicPr>
        <p:blipFill>
          <a:blip r:embed="rId2" cstate="print"/>
          <a:srcRect/>
          <a:stretch>
            <a:fillRect/>
          </a:stretch>
        </p:blipFill>
        <p:spPr bwMode="auto">
          <a:xfrm>
            <a:off x="35496" y="1124744"/>
            <a:ext cx="9098508" cy="5112568"/>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t1.gstatic.com/images?q=tbn:ANd9GcTPOAn2huK8HKGAEfJ4bMljd5rNWChFJbqS3RVY0ffzWmibrmku"/>
          <p:cNvPicPr>
            <a:picLocks noChangeAspect="1" noChangeArrowheads="1"/>
          </p:cNvPicPr>
          <p:nvPr/>
        </p:nvPicPr>
        <p:blipFill>
          <a:blip r:embed="rId2" cstate="print"/>
          <a:srcRect/>
          <a:stretch>
            <a:fillRect/>
          </a:stretch>
        </p:blipFill>
        <p:spPr bwMode="auto">
          <a:xfrm>
            <a:off x="840704" y="1268760"/>
            <a:ext cx="3083224" cy="2880000"/>
          </a:xfrm>
          <a:prstGeom prst="rect">
            <a:avLst/>
          </a:prstGeom>
          <a:noFill/>
          <a:ln w="25400">
            <a:solidFill>
              <a:schemeClr val="accent2">
                <a:lumMod val="50000"/>
              </a:schemeClr>
            </a:solidFill>
          </a:ln>
        </p:spPr>
      </p:pic>
      <p:sp>
        <p:nvSpPr>
          <p:cNvPr id="6" name="5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DÜNYAYI ANLAMAK: “DOĞAL” VE “BEŞERÎ” DÜNYALAR</a:t>
            </a:r>
            <a:endParaRPr lang="tr-TR" sz="2400" b="1" dirty="0">
              <a:solidFill>
                <a:schemeClr val="accent2">
                  <a:lumMod val="50000"/>
                </a:schemeClr>
              </a:solidFill>
            </a:endParaRPr>
          </a:p>
        </p:txBody>
      </p:sp>
      <p:pic>
        <p:nvPicPr>
          <p:cNvPr id="1032" name="Picture 8" descr="http://www.dailyembroidery.com/wp-content/uploads/2012/09/WomanMan.jpg"/>
          <p:cNvPicPr>
            <a:picLocks noChangeAspect="1" noChangeArrowheads="1"/>
          </p:cNvPicPr>
          <p:nvPr/>
        </p:nvPicPr>
        <p:blipFill>
          <a:blip r:embed="rId3" cstate="print">
            <a:lum bright="-15000" contrast="15000"/>
          </a:blip>
          <a:srcRect/>
          <a:stretch>
            <a:fillRect/>
          </a:stretch>
        </p:blipFill>
        <p:spPr bwMode="auto">
          <a:xfrm>
            <a:off x="4932040" y="1268760"/>
            <a:ext cx="3570177" cy="2880000"/>
          </a:xfrm>
          <a:prstGeom prst="rect">
            <a:avLst/>
          </a:prstGeom>
          <a:noFill/>
          <a:ln w="25400">
            <a:solidFill>
              <a:schemeClr val="accent2">
                <a:lumMod val="50000"/>
              </a:schemeClr>
            </a:solidFill>
          </a:ln>
        </p:spPr>
      </p:pic>
      <p:sp>
        <p:nvSpPr>
          <p:cNvPr id="9" name="8 Metin kutusu"/>
          <p:cNvSpPr txBox="1"/>
          <p:nvPr/>
        </p:nvSpPr>
        <p:spPr>
          <a:xfrm>
            <a:off x="827584" y="4221088"/>
            <a:ext cx="3024336" cy="646331"/>
          </a:xfrm>
          <a:prstGeom prst="rect">
            <a:avLst/>
          </a:prstGeom>
          <a:noFill/>
        </p:spPr>
        <p:txBody>
          <a:bodyPr wrap="square" rtlCol="0">
            <a:spAutoFit/>
          </a:bodyPr>
          <a:lstStyle/>
          <a:p>
            <a:pPr algn="ctr"/>
            <a:r>
              <a:rPr lang="tr-TR" b="1" dirty="0" smtClean="0">
                <a:solidFill>
                  <a:schemeClr val="accent2">
                    <a:lumMod val="50000"/>
                  </a:schemeClr>
                </a:solidFill>
              </a:rPr>
              <a:t>Doğa Bilimleri</a:t>
            </a:r>
          </a:p>
          <a:p>
            <a:pPr algn="ctr"/>
            <a:r>
              <a:rPr lang="tr-TR" dirty="0" smtClean="0">
                <a:solidFill>
                  <a:schemeClr val="accent2">
                    <a:lumMod val="50000"/>
                  </a:schemeClr>
                </a:solidFill>
              </a:rPr>
              <a:t>16. YY, “Bilimsel Devrim” </a:t>
            </a:r>
            <a:endParaRPr lang="tr-TR" dirty="0">
              <a:solidFill>
                <a:schemeClr val="accent2">
                  <a:lumMod val="50000"/>
                </a:schemeClr>
              </a:solidFill>
            </a:endParaRPr>
          </a:p>
        </p:txBody>
      </p:sp>
      <p:sp>
        <p:nvSpPr>
          <p:cNvPr id="10" name="9 Metin kutusu"/>
          <p:cNvSpPr txBox="1"/>
          <p:nvPr/>
        </p:nvSpPr>
        <p:spPr>
          <a:xfrm>
            <a:off x="4788024" y="4221088"/>
            <a:ext cx="3672408" cy="646331"/>
          </a:xfrm>
          <a:prstGeom prst="rect">
            <a:avLst/>
          </a:prstGeom>
          <a:noFill/>
        </p:spPr>
        <p:txBody>
          <a:bodyPr wrap="square" rtlCol="0">
            <a:spAutoFit/>
          </a:bodyPr>
          <a:lstStyle/>
          <a:p>
            <a:pPr algn="ctr"/>
            <a:r>
              <a:rPr lang="tr-TR" b="1" dirty="0" smtClean="0">
                <a:solidFill>
                  <a:schemeClr val="accent2">
                    <a:lumMod val="50000"/>
                  </a:schemeClr>
                </a:solidFill>
              </a:rPr>
              <a:t>Sosyal-Beşeri Bilimler</a:t>
            </a:r>
          </a:p>
          <a:p>
            <a:pPr algn="ctr"/>
            <a:r>
              <a:rPr lang="tr-TR" dirty="0" smtClean="0">
                <a:solidFill>
                  <a:schemeClr val="accent2">
                    <a:lumMod val="50000"/>
                  </a:schemeClr>
                </a:solidFill>
              </a:rPr>
              <a:t>18. YY. “Demokratik Devrim”</a:t>
            </a:r>
            <a:endParaRPr lang="tr-TR" dirty="0">
              <a:solidFill>
                <a:schemeClr val="accent2">
                  <a:lumMod val="50000"/>
                </a:schemeClr>
              </a:solidFill>
            </a:endParaRPr>
          </a:p>
        </p:txBody>
      </p:sp>
      <p:sp>
        <p:nvSpPr>
          <p:cNvPr id="8" name="7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Cholera Map copy copy.jpg"/>
          <p:cNvPicPr>
            <a:picLocks noChangeAspect="1"/>
          </p:cNvPicPr>
          <p:nvPr/>
        </p:nvPicPr>
        <p:blipFill>
          <a:blip r:embed="rId2" cstate="print"/>
          <a:stretch>
            <a:fillRect/>
          </a:stretch>
        </p:blipFill>
        <p:spPr>
          <a:xfrm>
            <a:off x="2196376" y="764704"/>
            <a:ext cx="5760000" cy="5760000"/>
          </a:xfrm>
          <a:prstGeom prst="rect">
            <a:avLst/>
          </a:prstGeom>
          <a:ln w="12700">
            <a:solidFill>
              <a:schemeClr val="accent2">
                <a:lumMod val="75000"/>
              </a:schemeClr>
            </a:solidFill>
          </a:ln>
        </p:spPr>
      </p:pic>
      <p:sp>
        <p:nvSpPr>
          <p:cNvPr id="7" name="6 Dikdörtgen"/>
          <p:cNvSpPr/>
          <p:nvPr/>
        </p:nvSpPr>
        <p:spPr>
          <a:xfrm>
            <a:off x="548164" y="2761764"/>
            <a:ext cx="1287532" cy="523220"/>
          </a:xfrm>
          <a:prstGeom prst="rect">
            <a:avLst/>
          </a:prstGeom>
        </p:spPr>
        <p:txBody>
          <a:bodyPr wrap="none">
            <a:spAutoFit/>
          </a:bodyPr>
          <a:lstStyle/>
          <a:p>
            <a:pPr algn="ctr"/>
            <a:r>
              <a:rPr lang="tr-TR" sz="1400" b="1" dirty="0" smtClean="0">
                <a:solidFill>
                  <a:schemeClr val="accent2">
                    <a:lumMod val="50000"/>
                  </a:schemeClr>
                </a:solidFill>
                <a:latin typeface="Cambria" pitchFamily="18" charset="0"/>
              </a:rPr>
              <a:t>John SNOW</a:t>
            </a:r>
          </a:p>
          <a:p>
            <a:pPr algn="ctr"/>
            <a:r>
              <a:rPr lang="tr-TR" sz="1400" dirty="0" smtClean="0">
                <a:solidFill>
                  <a:schemeClr val="accent2">
                    <a:lumMod val="50000"/>
                  </a:schemeClr>
                </a:solidFill>
                <a:latin typeface="Cambria" pitchFamily="18" charset="0"/>
              </a:rPr>
              <a:t>(</a:t>
            </a:r>
            <a:r>
              <a:rPr lang="en-US" sz="1400" dirty="0" smtClean="0">
                <a:solidFill>
                  <a:schemeClr val="accent2">
                    <a:lumMod val="50000"/>
                  </a:schemeClr>
                </a:solidFill>
                <a:latin typeface="Cambria" pitchFamily="18" charset="0"/>
              </a:rPr>
              <a:t>1813 – 1858</a:t>
            </a:r>
            <a:r>
              <a:rPr lang="tr-TR" sz="1400" dirty="0" smtClean="0">
                <a:solidFill>
                  <a:schemeClr val="accent2">
                    <a:lumMod val="50000"/>
                  </a:schemeClr>
                </a:solidFill>
                <a:latin typeface="Cambria" pitchFamily="18" charset="0"/>
              </a:rPr>
              <a:t>)</a:t>
            </a:r>
            <a:endParaRPr lang="tr-TR" sz="1400" dirty="0">
              <a:solidFill>
                <a:schemeClr val="accent2">
                  <a:lumMod val="50000"/>
                </a:schemeClr>
              </a:solidFill>
              <a:latin typeface="Cambria" pitchFamily="18" charset="0"/>
            </a:endParaRPr>
          </a:p>
        </p:txBody>
      </p:sp>
      <p:pic>
        <p:nvPicPr>
          <p:cNvPr id="8" name="7 Resim" descr="John_Snow.jpg"/>
          <p:cNvPicPr>
            <a:picLocks noChangeAspect="1"/>
          </p:cNvPicPr>
          <p:nvPr/>
        </p:nvPicPr>
        <p:blipFill>
          <a:blip r:embed="rId3" cstate="print"/>
          <a:stretch>
            <a:fillRect/>
          </a:stretch>
        </p:blipFill>
        <p:spPr>
          <a:xfrm>
            <a:off x="467704" y="839689"/>
            <a:ext cx="1440000" cy="1869231"/>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dagilis2.jpg"/>
          <p:cNvPicPr>
            <a:picLocks noChangeAspect="1"/>
          </p:cNvPicPr>
          <p:nvPr/>
        </p:nvPicPr>
        <p:blipFill>
          <a:blip r:embed="rId2" cstate="print"/>
          <a:stretch>
            <a:fillRect/>
          </a:stretch>
        </p:blipFill>
        <p:spPr>
          <a:xfrm>
            <a:off x="1134193" y="873336"/>
            <a:ext cx="6750175" cy="5580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DAĞILIŞ</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9" name="8 Resim" descr="dagilis1.jpg"/>
          <p:cNvPicPr>
            <a:picLocks noChangeAspect="1"/>
          </p:cNvPicPr>
          <p:nvPr/>
        </p:nvPicPr>
        <p:blipFill>
          <a:blip r:embed="rId2" cstate="print"/>
          <a:stretch>
            <a:fillRect/>
          </a:stretch>
        </p:blipFill>
        <p:spPr>
          <a:xfrm>
            <a:off x="1187624" y="908720"/>
            <a:ext cx="6750175" cy="5580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331640" y="908720"/>
            <a:ext cx="6696744" cy="4462760"/>
          </a:xfrm>
          <a:prstGeom prst="rect">
            <a:avLst/>
          </a:prstGeom>
          <a:solidFill>
            <a:schemeClr val="accent2">
              <a:lumMod val="20000"/>
              <a:lumOff val="80000"/>
            </a:schemeClr>
          </a:solidFill>
          <a:ln w="25400">
            <a:solidFill>
              <a:schemeClr val="accent2">
                <a:lumMod val="50000"/>
              </a:schemeClr>
            </a:solidFill>
          </a:ln>
        </p:spPr>
        <p:txBody>
          <a:bodyPr wrap="square" rtlCol="0">
            <a:spAutoFit/>
          </a:bodyPr>
          <a:lstStyle/>
          <a:p>
            <a:pPr algn="ctr"/>
            <a:endParaRPr lang="tr-TR" sz="2300" b="1" dirty="0" smtClean="0"/>
          </a:p>
          <a:p>
            <a:pPr lvl="4"/>
            <a:r>
              <a:rPr lang="tr-TR" sz="2400" dirty="0" smtClean="0">
                <a:solidFill>
                  <a:schemeClr val="accent2">
                    <a:lumMod val="75000"/>
                  </a:schemeClr>
                </a:solidFill>
                <a:sym typeface="MapInfo Cartographic"/>
              </a:rPr>
              <a:t> </a:t>
            </a:r>
            <a:r>
              <a:rPr lang="tr-TR" sz="2300" b="1" dirty="0" smtClean="0"/>
              <a:t>Mutlak Mesafe</a:t>
            </a:r>
          </a:p>
          <a:p>
            <a:pPr lvl="4"/>
            <a:endParaRPr lang="tr-TR" sz="2300" b="1" dirty="0" smtClean="0"/>
          </a:p>
          <a:p>
            <a:pPr lvl="4"/>
            <a:r>
              <a:rPr lang="tr-TR" sz="2400" dirty="0" smtClean="0">
                <a:solidFill>
                  <a:schemeClr val="accent2">
                    <a:lumMod val="75000"/>
                  </a:schemeClr>
                </a:solidFill>
                <a:sym typeface="MapInfo Cartographic"/>
              </a:rPr>
              <a:t> </a:t>
            </a:r>
            <a:r>
              <a:rPr lang="tr-TR" sz="2300" b="1" dirty="0" smtClean="0"/>
              <a:t>Göreceli Mesafe</a:t>
            </a:r>
          </a:p>
          <a:p>
            <a:pPr lvl="4"/>
            <a:endParaRPr lang="tr-TR" sz="2300" b="1" dirty="0" smtClean="0"/>
          </a:p>
          <a:p>
            <a:pPr lvl="4"/>
            <a:r>
              <a:rPr lang="tr-TR" sz="2400" dirty="0" smtClean="0">
                <a:solidFill>
                  <a:schemeClr val="accent2">
                    <a:lumMod val="75000"/>
                  </a:schemeClr>
                </a:solidFill>
                <a:sym typeface="MapInfo Cartographic"/>
              </a:rPr>
              <a:t>	</a:t>
            </a:r>
            <a:r>
              <a:rPr lang="tr-TR" sz="2000" dirty="0" smtClean="0">
                <a:solidFill>
                  <a:schemeClr val="accent2">
                    <a:lumMod val="75000"/>
                  </a:schemeClr>
                </a:solidFill>
                <a:sym typeface="MapInfo Cartographic"/>
              </a:rPr>
              <a:t> </a:t>
            </a:r>
            <a:r>
              <a:rPr lang="tr-TR" sz="2000" dirty="0" smtClean="0"/>
              <a:t>Maliyet mesafesi</a:t>
            </a:r>
          </a:p>
          <a:p>
            <a:pPr lvl="4"/>
            <a:endParaRPr lang="tr-TR" sz="2000" dirty="0" smtClean="0"/>
          </a:p>
          <a:p>
            <a:pPr lvl="4"/>
            <a:r>
              <a:rPr lang="tr-TR" sz="2000" dirty="0" smtClean="0">
                <a:solidFill>
                  <a:schemeClr val="accent2">
                    <a:lumMod val="75000"/>
                  </a:schemeClr>
                </a:solidFill>
                <a:sym typeface="MapInfo Cartographic"/>
              </a:rPr>
              <a:t>	 </a:t>
            </a:r>
            <a:r>
              <a:rPr lang="tr-TR" sz="2000" dirty="0" smtClean="0"/>
              <a:t>Zaman mesafesi</a:t>
            </a:r>
          </a:p>
          <a:p>
            <a:pPr lvl="4"/>
            <a:endParaRPr lang="tr-TR" sz="2000" dirty="0" smtClean="0"/>
          </a:p>
          <a:p>
            <a:pPr lvl="4"/>
            <a:r>
              <a:rPr lang="tr-TR" sz="2000" dirty="0" smtClean="0">
                <a:solidFill>
                  <a:schemeClr val="accent2">
                    <a:lumMod val="75000"/>
                  </a:schemeClr>
                </a:solidFill>
                <a:sym typeface="MapInfo Cartographic"/>
              </a:rPr>
              <a:t>	 </a:t>
            </a:r>
            <a:r>
              <a:rPr lang="tr-TR" sz="2000" dirty="0" smtClean="0"/>
              <a:t>Algılanan mesafe</a:t>
            </a:r>
          </a:p>
          <a:p>
            <a:pPr lvl="4"/>
            <a:endParaRPr lang="tr-TR" sz="2000" dirty="0" smtClean="0"/>
          </a:p>
          <a:p>
            <a:pPr lvl="4"/>
            <a:r>
              <a:rPr lang="tr-TR" sz="2000" dirty="0" smtClean="0">
                <a:solidFill>
                  <a:schemeClr val="accent2">
                    <a:lumMod val="75000"/>
                  </a:schemeClr>
                </a:solidFill>
                <a:sym typeface="MapInfo Cartographic"/>
              </a:rPr>
              <a:t>	 </a:t>
            </a:r>
            <a:r>
              <a:rPr lang="tr-TR" sz="2000" dirty="0" smtClean="0"/>
              <a:t>Sosyal mesafe</a:t>
            </a:r>
          </a:p>
          <a:p>
            <a:pPr algn="ctr"/>
            <a:endParaRPr lang="tr-TR" sz="23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 </a:t>
            </a:r>
            <a:r>
              <a:rPr lang="tr-TR" sz="2400" i="1" dirty="0" smtClean="0">
                <a:solidFill>
                  <a:schemeClr val="accent2">
                    <a:lumMod val="50000"/>
                  </a:schemeClr>
                </a:solidFill>
              </a:rPr>
              <a:t>MUTLAK MESAFE</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9" name="8 Resim" descr="kutahya_mesafe_cetveli.jpg"/>
          <p:cNvPicPr>
            <a:picLocks noChangeAspect="1"/>
          </p:cNvPicPr>
          <p:nvPr/>
        </p:nvPicPr>
        <p:blipFill>
          <a:blip r:embed="rId2" cstate="print"/>
          <a:stretch>
            <a:fillRect/>
          </a:stretch>
        </p:blipFill>
        <p:spPr>
          <a:xfrm>
            <a:off x="0" y="729653"/>
            <a:ext cx="7740352" cy="5803213"/>
          </a:xfrm>
          <a:prstGeom prst="rect">
            <a:avLst/>
          </a:prstGeom>
        </p:spPr>
      </p:pic>
      <p:sp>
        <p:nvSpPr>
          <p:cNvPr id="10" name="9 Metin kutusu"/>
          <p:cNvSpPr txBox="1"/>
          <p:nvPr/>
        </p:nvSpPr>
        <p:spPr>
          <a:xfrm>
            <a:off x="4355976" y="980728"/>
            <a:ext cx="4608512" cy="1200329"/>
          </a:xfrm>
          <a:prstGeom prst="rect">
            <a:avLst/>
          </a:prstGeom>
          <a:noFill/>
          <a:ln w="25400">
            <a:solidFill>
              <a:schemeClr val="accent2">
                <a:lumMod val="75000"/>
              </a:schemeClr>
            </a:solidFill>
          </a:ln>
        </p:spPr>
        <p:txBody>
          <a:bodyPr wrap="square" rtlCol="0">
            <a:spAutoFit/>
          </a:bodyPr>
          <a:lstStyle/>
          <a:p>
            <a:r>
              <a:rPr lang="tr-TR" sz="2400" b="1" dirty="0" smtClean="0">
                <a:solidFill>
                  <a:schemeClr val="accent2">
                    <a:lumMod val="75000"/>
                  </a:schemeClr>
                </a:solidFill>
              </a:rPr>
              <a:t>&gt;&gt;</a:t>
            </a:r>
            <a:r>
              <a:rPr lang="tr-TR" sz="2000" dirty="0" smtClean="0"/>
              <a:t> Gerçek, ölçülmüş, fiziksel mesafedir.</a:t>
            </a:r>
          </a:p>
          <a:p>
            <a:r>
              <a:rPr lang="tr-TR" sz="2400" b="1" dirty="0" smtClean="0">
                <a:solidFill>
                  <a:schemeClr val="accent2">
                    <a:lumMod val="75000"/>
                  </a:schemeClr>
                </a:solidFill>
              </a:rPr>
              <a:t>&gt;&gt; </a:t>
            </a:r>
            <a:r>
              <a:rPr lang="tr-TR" sz="2000" dirty="0" smtClean="0"/>
              <a:t>İki nokta arasındaki uzaklığı ifade eder. </a:t>
            </a:r>
          </a:p>
          <a:p>
            <a:r>
              <a:rPr lang="tr-TR" sz="2400" b="1" i="1" dirty="0" smtClean="0">
                <a:solidFill>
                  <a:schemeClr val="accent2">
                    <a:lumMod val="75000"/>
                  </a:schemeClr>
                </a:solidFill>
              </a:rPr>
              <a:t>&gt;&gt;</a:t>
            </a:r>
            <a:r>
              <a:rPr lang="tr-TR" sz="2000" b="1" i="1" dirty="0" smtClean="0"/>
              <a:t> 12 kilometre</a:t>
            </a:r>
            <a:r>
              <a:rPr lang="tr-TR" sz="2000" dirty="0" smtClean="0"/>
              <a:t>, </a:t>
            </a:r>
            <a:r>
              <a:rPr lang="tr-TR" sz="2000" b="1" i="1" dirty="0" smtClean="0"/>
              <a:t>4 metre</a:t>
            </a:r>
            <a:r>
              <a:rPr lang="tr-TR" sz="2000" i="1" dirty="0" smtClean="0"/>
              <a:t> </a:t>
            </a:r>
            <a:r>
              <a:rPr lang="tr-TR" sz="2000" dirty="0" smtClean="0"/>
              <a:t>gibi. </a:t>
            </a:r>
            <a:endParaRPr lang="tr-TR"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 </a:t>
            </a:r>
            <a:r>
              <a:rPr lang="tr-TR" sz="2400" i="1" dirty="0" smtClean="0">
                <a:solidFill>
                  <a:schemeClr val="accent2">
                    <a:lumMod val="50000"/>
                  </a:schemeClr>
                </a:solidFill>
              </a:rPr>
              <a:t>GÖRECELİ MESAFE</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971600" y="1925538"/>
            <a:ext cx="7200800" cy="3231654"/>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pPr algn="just"/>
            <a:r>
              <a:rPr lang="tr-TR" sz="2800" b="1" dirty="0" smtClean="0">
                <a:solidFill>
                  <a:schemeClr val="accent2">
                    <a:lumMod val="75000"/>
                  </a:schemeClr>
                </a:solidFill>
              </a:rPr>
              <a:t>&gt;&gt;</a:t>
            </a:r>
            <a:r>
              <a:rPr lang="tr-TR" sz="2400" dirty="0" smtClean="0"/>
              <a:t> Mesafenin </a:t>
            </a:r>
            <a:r>
              <a:rPr lang="tr-TR" sz="2400" b="1" dirty="0" smtClean="0"/>
              <a:t>mutlak</a:t>
            </a:r>
            <a:r>
              <a:rPr lang="tr-TR" sz="2400" dirty="0" smtClean="0"/>
              <a:t> olarak ifade edilmeyen her biçimi, aslında “</a:t>
            </a:r>
            <a:r>
              <a:rPr lang="tr-TR" sz="2400" b="1" dirty="0" smtClean="0"/>
              <a:t>göreceli mesafe</a:t>
            </a:r>
            <a:r>
              <a:rPr lang="tr-TR" sz="2400" dirty="0" smtClean="0"/>
              <a:t>”dir.</a:t>
            </a:r>
          </a:p>
          <a:p>
            <a:pPr algn="just"/>
            <a:endParaRPr lang="tr-TR" sz="2400" b="1" dirty="0" smtClean="0">
              <a:solidFill>
                <a:schemeClr val="accent2">
                  <a:lumMod val="75000"/>
                </a:schemeClr>
              </a:solidFill>
            </a:endParaRPr>
          </a:p>
          <a:p>
            <a:pPr algn="just"/>
            <a:r>
              <a:rPr lang="tr-TR" sz="2800" b="1" dirty="0" smtClean="0">
                <a:solidFill>
                  <a:schemeClr val="accent2">
                    <a:lumMod val="75000"/>
                  </a:schemeClr>
                </a:solidFill>
              </a:rPr>
              <a:t>&gt;&gt;</a:t>
            </a:r>
            <a:r>
              <a:rPr lang="tr-TR" sz="2400" b="1" dirty="0" smtClean="0">
                <a:solidFill>
                  <a:schemeClr val="accent2">
                    <a:lumMod val="75000"/>
                  </a:schemeClr>
                </a:solidFill>
              </a:rPr>
              <a:t> </a:t>
            </a:r>
            <a:r>
              <a:rPr lang="tr-TR" sz="2400" dirty="0" smtClean="0"/>
              <a:t>Zaman mesafe, maliyet mesafesi, algılanan mesafe gibi türleri vardır.</a:t>
            </a:r>
          </a:p>
          <a:p>
            <a:pPr algn="just"/>
            <a:endParaRPr lang="tr-TR" sz="2400" b="1" dirty="0" smtClean="0">
              <a:solidFill>
                <a:schemeClr val="accent2">
                  <a:lumMod val="75000"/>
                </a:schemeClr>
              </a:solidFill>
            </a:endParaRPr>
          </a:p>
          <a:p>
            <a:pPr algn="just"/>
            <a:r>
              <a:rPr lang="tr-TR" sz="2800" b="1" dirty="0" smtClean="0">
                <a:solidFill>
                  <a:schemeClr val="accent2">
                    <a:lumMod val="75000"/>
                  </a:schemeClr>
                </a:solidFill>
              </a:rPr>
              <a:t>&gt;&gt;</a:t>
            </a:r>
            <a:r>
              <a:rPr lang="tr-TR" sz="2400" b="1" dirty="0" smtClean="0">
                <a:solidFill>
                  <a:schemeClr val="accent2">
                    <a:lumMod val="75000"/>
                  </a:schemeClr>
                </a:solidFill>
              </a:rPr>
              <a:t> </a:t>
            </a:r>
            <a:r>
              <a:rPr lang="tr-TR" sz="2400" b="1" dirty="0" smtClean="0"/>
              <a:t>“Erişilebilirlik” </a:t>
            </a:r>
            <a:r>
              <a:rPr lang="tr-TR" sz="2400" dirty="0" smtClean="0"/>
              <a:t>mesafe algısını değiştirir.  </a:t>
            </a:r>
          </a:p>
          <a:p>
            <a:pPr algn="just"/>
            <a:endParaRPr lang="tr-TR"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 </a:t>
            </a:r>
            <a:r>
              <a:rPr lang="tr-TR" sz="2400" i="1" dirty="0" smtClean="0">
                <a:solidFill>
                  <a:schemeClr val="accent2">
                    <a:lumMod val="50000"/>
                  </a:schemeClr>
                </a:solidFill>
              </a:rPr>
              <a:t>GÖRECELİ MESAFE</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absoluterelative.gif"/>
          <p:cNvPicPr>
            <a:picLocks noChangeAspect="1"/>
          </p:cNvPicPr>
          <p:nvPr/>
        </p:nvPicPr>
        <p:blipFill>
          <a:blip r:embed="rId2" cstate="print"/>
          <a:stretch>
            <a:fillRect/>
          </a:stretch>
        </p:blipFill>
        <p:spPr>
          <a:xfrm>
            <a:off x="395536" y="919497"/>
            <a:ext cx="8393168" cy="3804903"/>
          </a:xfrm>
          <a:prstGeom prst="rect">
            <a:avLst/>
          </a:prstGeom>
        </p:spPr>
      </p:pic>
      <p:sp>
        <p:nvSpPr>
          <p:cNvPr id="7" name="6 Dikdörtgen"/>
          <p:cNvSpPr/>
          <p:nvPr/>
        </p:nvSpPr>
        <p:spPr>
          <a:xfrm>
            <a:off x="395536" y="4797152"/>
            <a:ext cx="8388424" cy="253916"/>
          </a:xfrm>
          <a:prstGeom prst="rect">
            <a:avLst/>
          </a:prstGeom>
        </p:spPr>
        <p:txBody>
          <a:bodyPr wrap="square">
            <a:spAutoFit/>
          </a:bodyPr>
          <a:lstStyle/>
          <a:p>
            <a:pPr algn="r"/>
            <a:r>
              <a:rPr lang="tr-TR" sz="1050" b="1" dirty="0" smtClean="0"/>
              <a:t>http://people.hofstra.edu/geotrans/eng/ch1en/conc1en/absoluterelative.html</a:t>
            </a:r>
            <a:endParaRPr lang="tr-TR" sz="105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 </a:t>
            </a:r>
            <a:r>
              <a:rPr lang="tr-TR" sz="2400" i="1" dirty="0" smtClean="0">
                <a:solidFill>
                  <a:schemeClr val="accent2">
                    <a:lumMod val="50000"/>
                  </a:schemeClr>
                </a:solidFill>
              </a:rPr>
              <a:t>SOSYAL MESAFE</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Picture 7" descr="kamu mesafesi1"/>
          <p:cNvPicPr>
            <a:picLocks noChangeAspect="1" noChangeArrowheads="1"/>
          </p:cNvPicPr>
          <p:nvPr/>
        </p:nvPicPr>
        <p:blipFill>
          <a:blip r:embed="rId2" cstate="print"/>
          <a:srcRect/>
          <a:stretch>
            <a:fillRect/>
          </a:stretch>
        </p:blipFill>
        <p:spPr bwMode="auto">
          <a:xfrm>
            <a:off x="539953" y="909016"/>
            <a:ext cx="3582765" cy="2664000"/>
          </a:xfrm>
          <a:prstGeom prst="rect">
            <a:avLst/>
          </a:prstGeom>
          <a:noFill/>
        </p:spPr>
      </p:pic>
      <p:sp>
        <p:nvSpPr>
          <p:cNvPr id="10" name="9 Metin kutusu"/>
          <p:cNvSpPr txBox="1"/>
          <p:nvPr/>
        </p:nvSpPr>
        <p:spPr>
          <a:xfrm>
            <a:off x="35496" y="1484784"/>
            <a:ext cx="492443" cy="2088232"/>
          </a:xfrm>
          <a:prstGeom prst="rect">
            <a:avLst/>
          </a:prstGeom>
          <a:solidFill>
            <a:schemeClr val="accent2">
              <a:lumMod val="20000"/>
              <a:lumOff val="80000"/>
            </a:schemeClr>
          </a:solidFill>
        </p:spPr>
        <p:txBody>
          <a:bodyPr vert="vert270" wrap="square" rtlCol="0">
            <a:spAutoFit/>
          </a:bodyPr>
          <a:lstStyle/>
          <a:p>
            <a:pPr algn="ctr"/>
            <a:r>
              <a:rPr lang="tr-TR" sz="2000" b="1" dirty="0" smtClean="0"/>
              <a:t>KAMU MESAFESİ</a:t>
            </a:r>
            <a:endParaRPr lang="tr-TR" sz="2000" b="1" dirty="0"/>
          </a:p>
        </p:txBody>
      </p:sp>
      <p:sp>
        <p:nvSpPr>
          <p:cNvPr id="11" name="10 Metin kutusu"/>
          <p:cNvSpPr txBox="1"/>
          <p:nvPr/>
        </p:nvSpPr>
        <p:spPr>
          <a:xfrm>
            <a:off x="4511605" y="4077072"/>
            <a:ext cx="461665" cy="2448272"/>
          </a:xfrm>
          <a:prstGeom prst="rect">
            <a:avLst/>
          </a:prstGeom>
          <a:solidFill>
            <a:schemeClr val="accent2">
              <a:lumMod val="20000"/>
              <a:lumOff val="80000"/>
            </a:schemeClr>
          </a:solidFill>
        </p:spPr>
        <p:txBody>
          <a:bodyPr vert="vert270" wrap="square" rtlCol="0">
            <a:spAutoFit/>
          </a:bodyPr>
          <a:lstStyle/>
          <a:p>
            <a:r>
              <a:rPr lang="tr-TR" b="1" dirty="0" smtClean="0"/>
              <a:t>MAHREMİYET MESAFESİ</a:t>
            </a:r>
            <a:endParaRPr lang="tr-TR" b="1" dirty="0"/>
          </a:p>
        </p:txBody>
      </p:sp>
      <p:pic>
        <p:nvPicPr>
          <p:cNvPr id="12" name="11 Resim" descr="MAHREMİYET_MESAFESİ.jpg"/>
          <p:cNvPicPr>
            <a:picLocks noChangeAspect="1"/>
          </p:cNvPicPr>
          <p:nvPr/>
        </p:nvPicPr>
        <p:blipFill>
          <a:blip r:embed="rId3" cstate="print"/>
          <a:srcRect t="4144"/>
          <a:stretch>
            <a:fillRect/>
          </a:stretch>
        </p:blipFill>
        <p:spPr>
          <a:xfrm>
            <a:off x="5004048" y="3678454"/>
            <a:ext cx="3960000" cy="2846890"/>
          </a:xfrm>
          <a:prstGeom prst="rect">
            <a:avLst/>
          </a:prstGeom>
        </p:spPr>
      </p:pic>
      <p:pic>
        <p:nvPicPr>
          <p:cNvPr id="13" name="12 Resim" descr="dinner-party.jpg"/>
          <p:cNvPicPr>
            <a:picLocks noChangeAspect="1"/>
          </p:cNvPicPr>
          <p:nvPr/>
        </p:nvPicPr>
        <p:blipFill>
          <a:blip r:embed="rId4" cstate="print"/>
          <a:stretch>
            <a:fillRect/>
          </a:stretch>
        </p:blipFill>
        <p:spPr>
          <a:xfrm>
            <a:off x="5004048" y="764704"/>
            <a:ext cx="4031221" cy="2664000"/>
          </a:xfrm>
          <a:prstGeom prst="rect">
            <a:avLst/>
          </a:prstGeom>
          <a:ln>
            <a:noFill/>
          </a:ln>
        </p:spPr>
      </p:pic>
      <p:sp>
        <p:nvSpPr>
          <p:cNvPr id="14" name="13 Metin kutusu"/>
          <p:cNvSpPr txBox="1"/>
          <p:nvPr/>
        </p:nvSpPr>
        <p:spPr>
          <a:xfrm>
            <a:off x="4511605" y="1268760"/>
            <a:ext cx="492443" cy="2160240"/>
          </a:xfrm>
          <a:prstGeom prst="rect">
            <a:avLst/>
          </a:prstGeom>
          <a:solidFill>
            <a:schemeClr val="accent2">
              <a:lumMod val="20000"/>
              <a:lumOff val="80000"/>
            </a:schemeClr>
          </a:solidFill>
        </p:spPr>
        <p:txBody>
          <a:bodyPr vert="vert270" wrap="square" rtlCol="0">
            <a:spAutoFit/>
          </a:bodyPr>
          <a:lstStyle/>
          <a:p>
            <a:r>
              <a:rPr lang="tr-TR" sz="2000" b="1" dirty="0" smtClean="0"/>
              <a:t>KİŞİSEL MESAFESİ</a:t>
            </a:r>
            <a:endParaRPr lang="tr-TR" sz="2000" b="1" dirty="0"/>
          </a:p>
        </p:txBody>
      </p:sp>
      <p:pic>
        <p:nvPicPr>
          <p:cNvPr id="95234" name="Picture 2" descr="http://image.shutterstock.com/display_pic_with_logo/59335/59335,1215627991,1/stock-photo-people-at-the-waiting-room-14713060.jpg"/>
          <p:cNvPicPr>
            <a:picLocks noChangeAspect="1" noChangeArrowheads="1"/>
          </p:cNvPicPr>
          <p:nvPr/>
        </p:nvPicPr>
        <p:blipFill>
          <a:blip r:embed="rId5" cstate="print"/>
          <a:srcRect/>
          <a:stretch>
            <a:fillRect/>
          </a:stretch>
        </p:blipFill>
        <p:spPr bwMode="auto">
          <a:xfrm>
            <a:off x="539552" y="3818943"/>
            <a:ext cx="3582000" cy="2706401"/>
          </a:xfrm>
          <a:prstGeom prst="rect">
            <a:avLst/>
          </a:prstGeom>
          <a:noFill/>
        </p:spPr>
      </p:pic>
      <p:sp>
        <p:nvSpPr>
          <p:cNvPr id="15" name="14 Metin kutusu"/>
          <p:cNvSpPr txBox="1"/>
          <p:nvPr/>
        </p:nvSpPr>
        <p:spPr>
          <a:xfrm>
            <a:off x="47109" y="4293096"/>
            <a:ext cx="492443" cy="2088232"/>
          </a:xfrm>
          <a:prstGeom prst="rect">
            <a:avLst/>
          </a:prstGeom>
          <a:solidFill>
            <a:schemeClr val="accent2">
              <a:lumMod val="20000"/>
              <a:lumOff val="80000"/>
            </a:schemeClr>
          </a:solidFill>
        </p:spPr>
        <p:txBody>
          <a:bodyPr vert="vert270" wrap="square" rtlCol="0">
            <a:spAutoFit/>
          </a:bodyPr>
          <a:lstStyle/>
          <a:p>
            <a:pPr algn="ctr"/>
            <a:r>
              <a:rPr lang="tr-TR" sz="2000" b="1" dirty="0" smtClean="0"/>
              <a:t>SOSYAL MESAFESİ</a:t>
            </a:r>
            <a:endParaRPr lang="tr-TR" sz="2000" b="1" dirty="0"/>
          </a:p>
        </p:txBody>
      </p:sp>
      <p:sp>
        <p:nvSpPr>
          <p:cNvPr id="16" name="15 Metin kutusu"/>
          <p:cNvSpPr txBox="1"/>
          <p:nvPr/>
        </p:nvSpPr>
        <p:spPr>
          <a:xfrm>
            <a:off x="107504" y="1012666"/>
            <a:ext cx="395536" cy="400110"/>
          </a:xfrm>
          <a:prstGeom prst="rect">
            <a:avLst/>
          </a:prstGeom>
          <a:solidFill>
            <a:schemeClr val="accent2">
              <a:lumMod val="60000"/>
              <a:lumOff val="40000"/>
            </a:schemeClr>
          </a:solidFill>
        </p:spPr>
        <p:txBody>
          <a:bodyPr wrap="square" rtlCol="0">
            <a:spAutoFit/>
          </a:bodyPr>
          <a:lstStyle/>
          <a:p>
            <a:pPr algn="ctr"/>
            <a:r>
              <a:rPr lang="tr-TR" sz="2000" b="1" dirty="0" smtClean="0"/>
              <a:t>1</a:t>
            </a:r>
            <a:endParaRPr lang="tr-TR" sz="2000" b="1" dirty="0"/>
          </a:p>
        </p:txBody>
      </p:sp>
      <p:sp>
        <p:nvSpPr>
          <p:cNvPr id="17" name="16 Metin kutusu"/>
          <p:cNvSpPr txBox="1"/>
          <p:nvPr/>
        </p:nvSpPr>
        <p:spPr>
          <a:xfrm>
            <a:off x="107504" y="3820978"/>
            <a:ext cx="395536" cy="400110"/>
          </a:xfrm>
          <a:prstGeom prst="rect">
            <a:avLst/>
          </a:prstGeom>
          <a:solidFill>
            <a:schemeClr val="accent2">
              <a:lumMod val="60000"/>
              <a:lumOff val="40000"/>
            </a:schemeClr>
          </a:solidFill>
        </p:spPr>
        <p:txBody>
          <a:bodyPr wrap="square" rtlCol="0">
            <a:spAutoFit/>
          </a:bodyPr>
          <a:lstStyle/>
          <a:p>
            <a:pPr algn="ctr"/>
            <a:r>
              <a:rPr lang="tr-TR" sz="2000" b="1" dirty="0" smtClean="0"/>
              <a:t>2</a:t>
            </a:r>
            <a:endParaRPr lang="tr-TR" sz="2000" b="1" dirty="0"/>
          </a:p>
        </p:txBody>
      </p:sp>
      <p:sp>
        <p:nvSpPr>
          <p:cNvPr id="18" name="17 Metin kutusu"/>
          <p:cNvSpPr txBox="1"/>
          <p:nvPr/>
        </p:nvSpPr>
        <p:spPr>
          <a:xfrm>
            <a:off x="4572000" y="836712"/>
            <a:ext cx="395536" cy="400110"/>
          </a:xfrm>
          <a:prstGeom prst="rect">
            <a:avLst/>
          </a:prstGeom>
          <a:solidFill>
            <a:schemeClr val="accent2">
              <a:lumMod val="60000"/>
              <a:lumOff val="40000"/>
            </a:schemeClr>
          </a:solidFill>
        </p:spPr>
        <p:txBody>
          <a:bodyPr wrap="square" rtlCol="0">
            <a:spAutoFit/>
          </a:bodyPr>
          <a:lstStyle/>
          <a:p>
            <a:pPr algn="ctr"/>
            <a:r>
              <a:rPr lang="tr-TR" sz="2000" b="1" dirty="0" smtClean="0"/>
              <a:t>3</a:t>
            </a:r>
            <a:endParaRPr lang="tr-TR" sz="2000" b="1" dirty="0"/>
          </a:p>
        </p:txBody>
      </p:sp>
      <p:sp>
        <p:nvSpPr>
          <p:cNvPr id="19" name="18 Metin kutusu"/>
          <p:cNvSpPr txBox="1"/>
          <p:nvPr/>
        </p:nvSpPr>
        <p:spPr>
          <a:xfrm>
            <a:off x="4572000" y="3645024"/>
            <a:ext cx="395536" cy="400110"/>
          </a:xfrm>
          <a:prstGeom prst="rect">
            <a:avLst/>
          </a:prstGeom>
          <a:solidFill>
            <a:schemeClr val="accent2">
              <a:lumMod val="60000"/>
              <a:lumOff val="40000"/>
            </a:schemeClr>
          </a:solidFill>
        </p:spPr>
        <p:txBody>
          <a:bodyPr wrap="square" rtlCol="0">
            <a:spAutoFit/>
          </a:bodyPr>
          <a:lstStyle/>
          <a:p>
            <a:pPr algn="ctr"/>
            <a:r>
              <a:rPr lang="tr-TR" sz="2000" b="1" dirty="0" smtClean="0"/>
              <a:t>4</a:t>
            </a:r>
            <a:endParaRPr lang="tr-TR" sz="20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 </a:t>
            </a:r>
            <a:r>
              <a:rPr lang="tr-TR" sz="2400" i="1" dirty="0" smtClean="0">
                <a:solidFill>
                  <a:schemeClr val="accent2">
                    <a:lumMod val="50000"/>
                  </a:schemeClr>
                </a:solidFill>
              </a:rPr>
              <a:t>SOSYAL MESAFE</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9" name="8 Resim" descr="Bogard1 copy.jpg"/>
          <p:cNvPicPr>
            <a:picLocks noChangeAspect="1"/>
          </p:cNvPicPr>
          <p:nvPr/>
        </p:nvPicPr>
        <p:blipFill>
          <a:blip r:embed="rId2" cstate="print"/>
          <a:stretch>
            <a:fillRect/>
          </a:stretch>
        </p:blipFill>
        <p:spPr>
          <a:xfrm>
            <a:off x="611560" y="1267961"/>
            <a:ext cx="1440000" cy="1873007"/>
          </a:xfrm>
          <a:prstGeom prst="rect">
            <a:avLst/>
          </a:prstGeom>
        </p:spPr>
      </p:pic>
      <p:sp>
        <p:nvSpPr>
          <p:cNvPr id="10" name="9 Dikdörtgen"/>
          <p:cNvSpPr/>
          <p:nvPr/>
        </p:nvSpPr>
        <p:spPr>
          <a:xfrm>
            <a:off x="3419872" y="836712"/>
            <a:ext cx="2203039" cy="369332"/>
          </a:xfrm>
          <a:prstGeom prst="rect">
            <a:avLst/>
          </a:prstGeom>
        </p:spPr>
        <p:txBody>
          <a:bodyPr wrap="none">
            <a:spAutoFit/>
          </a:bodyPr>
          <a:lstStyle/>
          <a:p>
            <a:r>
              <a:rPr lang="tr-TR" b="1" i="1" dirty="0" smtClean="0">
                <a:solidFill>
                  <a:schemeClr val="accent2">
                    <a:lumMod val="75000"/>
                  </a:schemeClr>
                </a:solidFill>
              </a:rPr>
              <a:t>Sosyal Mesafe Ölçeği</a:t>
            </a:r>
            <a:endParaRPr lang="tr-TR" b="1" i="1" dirty="0">
              <a:solidFill>
                <a:schemeClr val="accent2">
                  <a:lumMod val="75000"/>
                </a:schemeClr>
              </a:solidFill>
            </a:endParaRPr>
          </a:p>
        </p:txBody>
      </p:sp>
      <p:sp>
        <p:nvSpPr>
          <p:cNvPr id="12" name="11 Metin kutusu"/>
          <p:cNvSpPr txBox="1"/>
          <p:nvPr/>
        </p:nvSpPr>
        <p:spPr>
          <a:xfrm>
            <a:off x="504056" y="3174067"/>
            <a:ext cx="1547664" cy="830997"/>
          </a:xfrm>
          <a:prstGeom prst="rect">
            <a:avLst/>
          </a:prstGeom>
          <a:noFill/>
        </p:spPr>
        <p:txBody>
          <a:bodyPr wrap="square" rtlCol="0">
            <a:spAutoFit/>
          </a:bodyPr>
          <a:lstStyle/>
          <a:p>
            <a:pPr algn="ctr"/>
            <a:r>
              <a:rPr lang="tr-TR" sz="1600" b="1" dirty="0" smtClean="0">
                <a:solidFill>
                  <a:schemeClr val="accent2">
                    <a:lumMod val="75000"/>
                  </a:schemeClr>
                </a:solidFill>
              </a:rPr>
              <a:t>Emory S. BOGARDUS</a:t>
            </a:r>
          </a:p>
          <a:p>
            <a:pPr algn="ctr"/>
            <a:r>
              <a:rPr lang="tr-TR" sz="1600" dirty="0" smtClean="0">
                <a:solidFill>
                  <a:schemeClr val="accent2">
                    <a:lumMod val="75000"/>
                  </a:schemeClr>
                </a:solidFill>
              </a:rPr>
              <a:t>(1882–1973)</a:t>
            </a:r>
            <a:endParaRPr lang="tr-TR" sz="1600" b="1" dirty="0">
              <a:solidFill>
                <a:schemeClr val="accent2">
                  <a:lumMod val="75000"/>
                </a:schemeClr>
              </a:solidFill>
            </a:endParaRPr>
          </a:p>
        </p:txBody>
      </p:sp>
      <p:pic>
        <p:nvPicPr>
          <p:cNvPr id="13" name="12 Resim" descr="Bogardus_Scale.jpg"/>
          <p:cNvPicPr>
            <a:picLocks noChangeAspect="1"/>
          </p:cNvPicPr>
          <p:nvPr/>
        </p:nvPicPr>
        <p:blipFill>
          <a:blip r:embed="rId3" cstate="print"/>
          <a:stretch>
            <a:fillRect/>
          </a:stretch>
        </p:blipFill>
        <p:spPr>
          <a:xfrm>
            <a:off x="2124328" y="1265395"/>
            <a:ext cx="5400000" cy="389179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MESAFENİN DEĞİŞEN ANLAMI</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2051720" y="908720"/>
            <a:ext cx="6912768" cy="5232202"/>
          </a:xfrm>
          <a:prstGeom prst="rect">
            <a:avLst/>
          </a:prstGeom>
          <a:solidFill>
            <a:schemeClr val="accent2">
              <a:lumMod val="20000"/>
              <a:lumOff val="80000"/>
            </a:schemeClr>
          </a:solidFill>
          <a:ln w="25400">
            <a:solidFill>
              <a:schemeClr val="accent2">
                <a:lumMod val="50000"/>
              </a:schemeClr>
            </a:solidFill>
          </a:ln>
        </p:spPr>
        <p:txBody>
          <a:bodyPr wrap="square" rtlCol="0">
            <a:spAutoFit/>
          </a:bodyPr>
          <a:lstStyle/>
          <a:p>
            <a:r>
              <a:rPr lang="tr-TR" sz="2400" b="1" dirty="0" smtClean="0"/>
              <a:t>“</a:t>
            </a:r>
            <a:r>
              <a:rPr lang="tr-TR" sz="2200" b="1" dirty="0" smtClean="0"/>
              <a:t>Paris</a:t>
            </a:r>
            <a:r>
              <a:rPr lang="tr-TR" sz="2200" dirty="0" smtClean="0"/>
              <a:t>’teyim, akşam üstü ve acil olarak paraya ihtiyacım var. Gittiğim banka kapalı… fakat dışarıda ATM var. </a:t>
            </a:r>
            <a:r>
              <a:rPr lang="tr-TR" sz="2200" b="1" dirty="0" smtClean="0"/>
              <a:t>Washington</a:t>
            </a:r>
            <a:r>
              <a:rPr lang="tr-TR" sz="2200" dirty="0" smtClean="0"/>
              <a:t>’daki (DC) banka şubemden aldığım banka kartımı takıyor, şifremi yazarak 300$ karşılığı olan 500 Frank  talep ediyorum. Fransız bankasının bilgisayarları bunun kendi kartları olmadığını anlıyor ve benim talebim, </a:t>
            </a:r>
            <a:r>
              <a:rPr lang="tr-TR" sz="2200" dirty="0" err="1" smtClean="0"/>
              <a:t>Cirrus</a:t>
            </a:r>
            <a:r>
              <a:rPr lang="tr-TR" sz="2200" dirty="0" smtClean="0"/>
              <a:t> sisteminin, kartın bir Avrupa kartı olup olmadığını kontrol eden </a:t>
            </a:r>
            <a:r>
              <a:rPr lang="tr-TR" sz="2200" b="1" dirty="0" smtClean="0"/>
              <a:t>Belçika</a:t>
            </a:r>
            <a:r>
              <a:rPr lang="tr-TR" sz="2200" dirty="0" smtClean="0"/>
              <a:t>’daki Avrupa içi değiştirme merkezine gidiyor. Elektronik mesaj, sonra, </a:t>
            </a:r>
            <a:r>
              <a:rPr lang="tr-TR" sz="2200" b="1" dirty="0" smtClean="0"/>
              <a:t>Detroit</a:t>
            </a:r>
            <a:r>
              <a:rPr lang="tr-TR" sz="2200" dirty="0" smtClean="0"/>
              <a:t>’teki küresel takas merkezine iletildiğinde, Washington’daki hesabımda 300$’dan fazlası olduğu anlaşılıyor ve 1,5$ da masraf çekiliyor. Tekrar Detroit’e ve oradan Belçika’ya  ve Paris’teki bankaya ve onun ATM’sine aktarılan mesajla makineden 300$ karşılığı 500 Fransız Frankı çıkıyor. Toplam geçen süre, </a:t>
            </a:r>
            <a:r>
              <a:rPr lang="tr-TR" sz="2200" b="1" dirty="0" smtClean="0"/>
              <a:t>16 saniye </a:t>
            </a:r>
            <a:r>
              <a:rPr lang="tr-TR" sz="2200" dirty="0" smtClean="0"/>
              <a:t>(</a:t>
            </a:r>
            <a:r>
              <a:rPr lang="tr-TR" sz="2000" dirty="0" err="1" smtClean="0"/>
              <a:t>Thrift</a:t>
            </a:r>
            <a:r>
              <a:rPr lang="tr-TR" sz="2000" dirty="0" smtClean="0"/>
              <a:t> 1996, </a:t>
            </a:r>
            <a:r>
              <a:rPr lang="tr-TR" sz="2000" dirty="0" err="1" smtClean="0"/>
              <a:t>Tümertekin</a:t>
            </a:r>
            <a:r>
              <a:rPr lang="tr-TR" sz="2000" dirty="0" smtClean="0"/>
              <a:t> ve </a:t>
            </a:r>
            <a:r>
              <a:rPr lang="tr-TR" sz="2000" dirty="0" err="1" smtClean="0"/>
              <a:t>Özgüç</a:t>
            </a:r>
            <a:r>
              <a:rPr lang="tr-TR" sz="2000" dirty="0" smtClean="0"/>
              <a:t> 2011</a:t>
            </a:r>
            <a:r>
              <a:rPr lang="tr-TR" sz="2200" dirty="0" smtClean="0"/>
              <a:t>)</a:t>
            </a:r>
            <a:r>
              <a:rPr lang="tr-TR" sz="2400" b="1" dirty="0" smtClean="0"/>
              <a:t>”</a:t>
            </a:r>
            <a:endParaRPr lang="tr-TR" sz="2300" b="1" dirty="0"/>
          </a:p>
        </p:txBody>
      </p:sp>
      <p:pic>
        <p:nvPicPr>
          <p:cNvPr id="7" name="6 Resim" descr="Professor-Nigel-Thrift-3.jpg"/>
          <p:cNvPicPr>
            <a:picLocks noChangeAspect="1"/>
          </p:cNvPicPr>
          <p:nvPr/>
        </p:nvPicPr>
        <p:blipFill>
          <a:blip r:embed="rId2" cstate="print"/>
          <a:stretch>
            <a:fillRect/>
          </a:stretch>
        </p:blipFill>
        <p:spPr>
          <a:xfrm>
            <a:off x="143688" y="908720"/>
            <a:ext cx="1800000" cy="1232306"/>
          </a:xfrm>
          <a:prstGeom prst="rect">
            <a:avLst/>
          </a:prstGeom>
          <a:ln>
            <a:solidFill>
              <a:schemeClr val="tx1"/>
            </a:solidFill>
          </a:ln>
        </p:spPr>
      </p:pic>
      <p:sp>
        <p:nvSpPr>
          <p:cNvPr id="8" name="7 Dikdörtgen"/>
          <p:cNvSpPr/>
          <p:nvPr/>
        </p:nvSpPr>
        <p:spPr>
          <a:xfrm>
            <a:off x="107504" y="2204864"/>
            <a:ext cx="1894173" cy="369332"/>
          </a:xfrm>
          <a:prstGeom prst="rect">
            <a:avLst/>
          </a:prstGeom>
        </p:spPr>
        <p:txBody>
          <a:bodyPr wrap="none">
            <a:spAutoFit/>
          </a:bodyPr>
          <a:lstStyle/>
          <a:p>
            <a:r>
              <a:rPr lang="tr-TR" b="1" dirty="0" err="1" smtClean="0"/>
              <a:t>Nigel</a:t>
            </a:r>
            <a:r>
              <a:rPr lang="tr-TR" b="1" dirty="0" smtClean="0"/>
              <a:t> John THRIFT</a:t>
            </a:r>
            <a:endParaRPr lang="tr-TR"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dailyembroidery.com/wp-content/uploads/2012/09/WomanMan.jpg"/>
          <p:cNvPicPr>
            <a:picLocks noChangeAspect="1" noChangeArrowheads="1"/>
          </p:cNvPicPr>
          <p:nvPr/>
        </p:nvPicPr>
        <p:blipFill>
          <a:blip r:embed="rId2" cstate="print">
            <a:lum bright="-15000" contrast="15000"/>
          </a:blip>
          <a:srcRect/>
          <a:stretch>
            <a:fillRect/>
          </a:stretch>
        </p:blipFill>
        <p:spPr bwMode="auto">
          <a:xfrm>
            <a:off x="2658007" y="1196752"/>
            <a:ext cx="3714193" cy="2880000"/>
          </a:xfrm>
          <a:prstGeom prst="rect">
            <a:avLst/>
          </a:prstGeom>
          <a:noFill/>
          <a:ln w="25400">
            <a:solidFill>
              <a:schemeClr val="accent2">
                <a:lumMod val="50000"/>
              </a:schemeClr>
            </a:solidFill>
          </a:ln>
        </p:spPr>
      </p:pic>
      <p:sp>
        <p:nvSpPr>
          <p:cNvPr id="5" name="4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İNSANLARI ANLAMAK</a:t>
            </a:r>
            <a:endParaRPr lang="tr-TR" sz="2400" b="1" dirty="0">
              <a:solidFill>
                <a:schemeClr val="accent2">
                  <a:lumMod val="50000"/>
                </a:schemeClr>
              </a:solidFill>
            </a:endParaRPr>
          </a:p>
        </p:txBody>
      </p:sp>
      <p:sp>
        <p:nvSpPr>
          <p:cNvPr id="6" name="5 Metin kutusu"/>
          <p:cNvSpPr txBox="1"/>
          <p:nvPr/>
        </p:nvSpPr>
        <p:spPr>
          <a:xfrm>
            <a:off x="2699792" y="4149080"/>
            <a:ext cx="3672408" cy="2339102"/>
          </a:xfrm>
          <a:prstGeom prst="rect">
            <a:avLst/>
          </a:prstGeom>
          <a:noFill/>
        </p:spPr>
        <p:txBody>
          <a:bodyPr wrap="square" rtlCol="0">
            <a:spAutoFit/>
          </a:bodyPr>
          <a:lstStyle/>
          <a:p>
            <a:pPr algn="ctr"/>
            <a:r>
              <a:rPr lang="tr-TR" sz="1600" dirty="0" smtClean="0"/>
              <a:t>Antropoloji</a:t>
            </a:r>
          </a:p>
          <a:p>
            <a:pPr algn="ctr"/>
            <a:r>
              <a:rPr lang="tr-TR" sz="1600" dirty="0" smtClean="0"/>
              <a:t>Arkeoloji</a:t>
            </a:r>
          </a:p>
          <a:p>
            <a:pPr algn="ctr"/>
            <a:r>
              <a:rPr lang="tr-TR" sz="1600" dirty="0" smtClean="0"/>
              <a:t>Coğrafya</a:t>
            </a:r>
          </a:p>
          <a:p>
            <a:pPr algn="ctr"/>
            <a:r>
              <a:rPr lang="tr-TR" sz="1600" dirty="0" smtClean="0"/>
              <a:t>Ekonomi</a:t>
            </a:r>
          </a:p>
          <a:p>
            <a:pPr algn="ctr"/>
            <a:r>
              <a:rPr lang="tr-TR" sz="1600" dirty="0" smtClean="0"/>
              <a:t>Hukuk</a:t>
            </a:r>
          </a:p>
          <a:p>
            <a:pPr algn="ctr"/>
            <a:r>
              <a:rPr lang="tr-TR" sz="1600" dirty="0" smtClean="0"/>
              <a:t>Psikoloji</a:t>
            </a:r>
          </a:p>
          <a:p>
            <a:pPr algn="ctr"/>
            <a:r>
              <a:rPr lang="tr-TR" sz="1600" dirty="0" smtClean="0"/>
              <a:t>Siyaset Bilimi</a:t>
            </a:r>
          </a:p>
          <a:p>
            <a:pPr algn="ctr"/>
            <a:r>
              <a:rPr lang="tr-TR" sz="1600" dirty="0" smtClean="0"/>
              <a:t>Sosyoloji</a:t>
            </a:r>
          </a:p>
          <a:p>
            <a:pPr algn="ctr"/>
            <a:r>
              <a:rPr lang="tr-TR" sz="1600" dirty="0" smtClean="0"/>
              <a:t>Tarih </a:t>
            </a:r>
            <a:endParaRPr lang="tr-TR" sz="1600" dirty="0"/>
          </a:p>
        </p:txBody>
      </p:sp>
      <p:sp>
        <p:nvSpPr>
          <p:cNvPr id="7" name="6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KARŞILIKLI ETKİLEŞİM</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peter_gould.jpg"/>
          <p:cNvPicPr>
            <a:picLocks noChangeAspect="1"/>
          </p:cNvPicPr>
          <p:nvPr/>
        </p:nvPicPr>
        <p:blipFill>
          <a:blip r:embed="rId2" cstate="print"/>
          <a:srcRect t="11073" b="18455"/>
          <a:stretch>
            <a:fillRect/>
          </a:stretch>
        </p:blipFill>
        <p:spPr>
          <a:xfrm>
            <a:off x="179512" y="908720"/>
            <a:ext cx="1260000" cy="1136594"/>
          </a:xfrm>
          <a:prstGeom prst="rect">
            <a:avLst/>
          </a:prstGeom>
          <a:ln>
            <a:solidFill>
              <a:schemeClr val="tx1"/>
            </a:solidFill>
          </a:ln>
        </p:spPr>
      </p:pic>
      <p:sp>
        <p:nvSpPr>
          <p:cNvPr id="8" name="7 Metin kutusu"/>
          <p:cNvSpPr txBox="1"/>
          <p:nvPr/>
        </p:nvSpPr>
        <p:spPr>
          <a:xfrm>
            <a:off x="107504" y="2060848"/>
            <a:ext cx="1440160" cy="523220"/>
          </a:xfrm>
          <a:prstGeom prst="rect">
            <a:avLst/>
          </a:prstGeom>
          <a:noFill/>
        </p:spPr>
        <p:txBody>
          <a:bodyPr wrap="square" rtlCol="0">
            <a:spAutoFit/>
          </a:bodyPr>
          <a:lstStyle/>
          <a:p>
            <a:pPr algn="ctr"/>
            <a:r>
              <a:rPr lang="tr-TR" sz="1400" b="1" dirty="0" smtClean="0">
                <a:solidFill>
                  <a:schemeClr val="accent2">
                    <a:lumMod val="75000"/>
                  </a:schemeClr>
                </a:solidFill>
                <a:latin typeface="Cambria" pitchFamily="18" charset="0"/>
              </a:rPr>
              <a:t>Peter </a:t>
            </a:r>
            <a:r>
              <a:rPr lang="tr-TR" sz="1400" b="1" dirty="0" err="1" smtClean="0">
                <a:solidFill>
                  <a:schemeClr val="accent2">
                    <a:lumMod val="75000"/>
                  </a:schemeClr>
                </a:solidFill>
                <a:latin typeface="Cambria" pitchFamily="18" charset="0"/>
              </a:rPr>
              <a:t>Gould</a:t>
            </a:r>
            <a:endParaRPr lang="tr-TR" sz="1400" b="1" dirty="0" smtClean="0">
              <a:solidFill>
                <a:schemeClr val="accent2">
                  <a:lumMod val="75000"/>
                </a:schemeClr>
              </a:solidFill>
              <a:latin typeface="Cambria" pitchFamily="18" charset="0"/>
            </a:endParaRPr>
          </a:p>
          <a:p>
            <a:pPr algn="ctr"/>
            <a:r>
              <a:rPr lang="tr-TR" sz="1400" dirty="0" smtClean="0">
                <a:solidFill>
                  <a:schemeClr val="accent2">
                    <a:lumMod val="75000"/>
                  </a:schemeClr>
                </a:solidFill>
                <a:latin typeface="Cambria" pitchFamily="18" charset="0"/>
              </a:rPr>
              <a:t>(1932-2000)</a:t>
            </a:r>
            <a:endParaRPr lang="tr-TR" sz="1400" dirty="0">
              <a:solidFill>
                <a:schemeClr val="accent2">
                  <a:lumMod val="75000"/>
                </a:schemeClr>
              </a:solidFill>
              <a:latin typeface="Cambria" pitchFamily="18" charset="0"/>
            </a:endParaRPr>
          </a:p>
        </p:txBody>
      </p:sp>
      <p:sp>
        <p:nvSpPr>
          <p:cNvPr id="9" name="8 Metin kutusu"/>
          <p:cNvSpPr txBox="1"/>
          <p:nvPr/>
        </p:nvSpPr>
        <p:spPr>
          <a:xfrm>
            <a:off x="1619672" y="908720"/>
            <a:ext cx="7200800" cy="1323439"/>
          </a:xfrm>
          <a:prstGeom prst="rect">
            <a:avLst/>
          </a:prstGeom>
          <a:solidFill>
            <a:schemeClr val="accent2">
              <a:lumMod val="20000"/>
              <a:lumOff val="80000"/>
            </a:schemeClr>
          </a:solidFill>
          <a:ln w="25400">
            <a:solidFill>
              <a:schemeClr val="accent2">
                <a:lumMod val="50000"/>
              </a:schemeClr>
            </a:solidFill>
          </a:ln>
        </p:spPr>
        <p:txBody>
          <a:bodyPr wrap="square" rtlCol="0">
            <a:spAutoFit/>
          </a:bodyPr>
          <a:lstStyle/>
          <a:p>
            <a:endParaRPr lang="tr-TR" sz="2000" b="1" dirty="0" smtClean="0"/>
          </a:p>
          <a:p>
            <a:r>
              <a:rPr lang="tr-TR" sz="2000" b="1" dirty="0" smtClean="0"/>
              <a:t>“</a:t>
            </a:r>
            <a:r>
              <a:rPr lang="tr-TR" sz="2000" b="1" i="1" dirty="0" smtClean="0"/>
              <a:t>Bağlantısız bir şeyin coğrafyasını yapamazsınız. Bağlantı yoksa, coğrafya da yoktur.”</a:t>
            </a:r>
            <a:r>
              <a:rPr lang="tr-TR" sz="2000" i="1" dirty="0" smtClean="0"/>
              <a:t> </a:t>
            </a:r>
            <a:r>
              <a:rPr lang="tr-TR" sz="2000" dirty="0" smtClean="0"/>
              <a:t>(</a:t>
            </a:r>
            <a:r>
              <a:rPr lang="tr-TR" sz="2000" dirty="0" err="1" smtClean="0"/>
              <a:t>Gould</a:t>
            </a:r>
            <a:r>
              <a:rPr lang="tr-TR" sz="2000" dirty="0" smtClean="0"/>
              <a:t> 1978, </a:t>
            </a:r>
            <a:r>
              <a:rPr lang="tr-TR" sz="2000" dirty="0" err="1" smtClean="0"/>
              <a:t>Tümertekin</a:t>
            </a:r>
            <a:r>
              <a:rPr lang="tr-TR" sz="2000" dirty="0" smtClean="0"/>
              <a:t> ve </a:t>
            </a:r>
            <a:r>
              <a:rPr lang="tr-TR" sz="2000" dirty="0" err="1" smtClean="0"/>
              <a:t>Özgüç</a:t>
            </a:r>
            <a:r>
              <a:rPr lang="tr-TR" sz="2000" dirty="0" smtClean="0"/>
              <a:t> 2011)</a:t>
            </a:r>
          </a:p>
          <a:p>
            <a:endParaRPr lang="tr-TR" sz="2000" dirty="0"/>
          </a:p>
        </p:txBody>
      </p:sp>
      <p:pic>
        <p:nvPicPr>
          <p:cNvPr id="11" name="10 Resim" descr="Sallie HS2.jpg"/>
          <p:cNvPicPr>
            <a:picLocks noChangeAspect="1"/>
          </p:cNvPicPr>
          <p:nvPr/>
        </p:nvPicPr>
        <p:blipFill>
          <a:blip r:embed="rId3" cstate="print"/>
          <a:stretch>
            <a:fillRect/>
          </a:stretch>
        </p:blipFill>
        <p:spPr>
          <a:xfrm>
            <a:off x="179512" y="2636912"/>
            <a:ext cx="1260000" cy="1284705"/>
          </a:xfrm>
          <a:prstGeom prst="rect">
            <a:avLst/>
          </a:prstGeom>
          <a:ln>
            <a:solidFill>
              <a:schemeClr val="tx1"/>
            </a:solidFill>
          </a:ln>
        </p:spPr>
      </p:pic>
      <p:pic>
        <p:nvPicPr>
          <p:cNvPr id="12" name="11 Resim" descr="cropped-PKnox_1760x1600.jpg"/>
          <p:cNvPicPr>
            <a:picLocks noChangeAspect="1"/>
          </p:cNvPicPr>
          <p:nvPr/>
        </p:nvPicPr>
        <p:blipFill>
          <a:blip r:embed="rId4" cstate="print"/>
          <a:stretch>
            <a:fillRect/>
          </a:stretch>
        </p:blipFill>
        <p:spPr>
          <a:xfrm>
            <a:off x="179512" y="4437112"/>
            <a:ext cx="1260000" cy="1145456"/>
          </a:xfrm>
          <a:prstGeom prst="rect">
            <a:avLst/>
          </a:prstGeom>
          <a:ln>
            <a:solidFill>
              <a:schemeClr val="tx1"/>
            </a:solidFill>
          </a:ln>
        </p:spPr>
      </p:pic>
      <p:sp>
        <p:nvSpPr>
          <p:cNvPr id="13" name="12 Dikdörtgen"/>
          <p:cNvSpPr/>
          <p:nvPr/>
        </p:nvSpPr>
        <p:spPr>
          <a:xfrm>
            <a:off x="35496" y="3933056"/>
            <a:ext cx="1509131" cy="307777"/>
          </a:xfrm>
          <a:prstGeom prst="rect">
            <a:avLst/>
          </a:prstGeom>
        </p:spPr>
        <p:txBody>
          <a:bodyPr wrap="none">
            <a:spAutoFit/>
          </a:bodyPr>
          <a:lstStyle/>
          <a:p>
            <a:r>
              <a:rPr lang="tr-TR" sz="1400" b="1" dirty="0" err="1" smtClean="0">
                <a:solidFill>
                  <a:schemeClr val="accent2">
                    <a:lumMod val="50000"/>
                  </a:schemeClr>
                </a:solidFill>
                <a:latin typeface="Cambria" pitchFamily="18" charset="0"/>
              </a:rPr>
              <a:t>Sallie</a:t>
            </a:r>
            <a:r>
              <a:rPr lang="tr-TR" sz="1400" b="1" dirty="0" smtClean="0">
                <a:solidFill>
                  <a:schemeClr val="accent2">
                    <a:lumMod val="50000"/>
                  </a:schemeClr>
                </a:solidFill>
                <a:latin typeface="Cambria" pitchFamily="18" charset="0"/>
              </a:rPr>
              <a:t> MARSTON</a:t>
            </a:r>
            <a:endParaRPr lang="tr-TR" sz="1400" b="1" dirty="0">
              <a:solidFill>
                <a:schemeClr val="accent2">
                  <a:lumMod val="50000"/>
                </a:schemeClr>
              </a:solidFill>
              <a:latin typeface="Cambria" pitchFamily="18" charset="0"/>
            </a:endParaRPr>
          </a:p>
        </p:txBody>
      </p:sp>
      <p:sp>
        <p:nvSpPr>
          <p:cNvPr id="14" name="13 Dikdörtgen"/>
          <p:cNvSpPr/>
          <p:nvPr/>
        </p:nvSpPr>
        <p:spPr>
          <a:xfrm>
            <a:off x="158435" y="5589240"/>
            <a:ext cx="1245213" cy="307777"/>
          </a:xfrm>
          <a:prstGeom prst="rect">
            <a:avLst/>
          </a:prstGeom>
        </p:spPr>
        <p:txBody>
          <a:bodyPr wrap="none">
            <a:spAutoFit/>
          </a:bodyPr>
          <a:lstStyle/>
          <a:p>
            <a:r>
              <a:rPr lang="tr-TR" sz="1400" b="1" dirty="0" smtClean="0">
                <a:solidFill>
                  <a:schemeClr val="accent2">
                    <a:lumMod val="50000"/>
                  </a:schemeClr>
                </a:solidFill>
                <a:latin typeface="Cambria" pitchFamily="18" charset="0"/>
              </a:rPr>
              <a:t>Paul L. KNOX</a:t>
            </a:r>
            <a:endParaRPr lang="tr-TR" sz="1400" dirty="0">
              <a:solidFill>
                <a:schemeClr val="accent2">
                  <a:lumMod val="50000"/>
                </a:schemeClr>
              </a:solidFill>
              <a:latin typeface="Cambria" pitchFamily="18" charset="0"/>
            </a:endParaRPr>
          </a:p>
        </p:txBody>
      </p:sp>
      <p:sp>
        <p:nvSpPr>
          <p:cNvPr id="15" name="14 Metin kutusu"/>
          <p:cNvSpPr txBox="1"/>
          <p:nvPr/>
        </p:nvSpPr>
        <p:spPr>
          <a:xfrm>
            <a:off x="1619672" y="2636912"/>
            <a:ext cx="7200800" cy="3785652"/>
          </a:xfrm>
          <a:prstGeom prst="rect">
            <a:avLst/>
          </a:prstGeom>
          <a:solidFill>
            <a:schemeClr val="accent2">
              <a:lumMod val="20000"/>
              <a:lumOff val="80000"/>
            </a:schemeClr>
          </a:solidFill>
          <a:ln w="25400">
            <a:solidFill>
              <a:schemeClr val="accent2">
                <a:lumMod val="50000"/>
              </a:schemeClr>
            </a:solidFill>
          </a:ln>
        </p:spPr>
        <p:txBody>
          <a:bodyPr wrap="square" rtlCol="0">
            <a:spAutoFit/>
          </a:bodyPr>
          <a:lstStyle/>
          <a:p>
            <a:endParaRPr lang="tr-TR" sz="2000" b="1" dirty="0" smtClean="0"/>
          </a:p>
          <a:p>
            <a:r>
              <a:rPr lang="tr-TR" sz="2000" b="1" dirty="0" smtClean="0"/>
              <a:t>“</a:t>
            </a:r>
            <a:r>
              <a:rPr lang="tr-TR" sz="2000" b="1" i="1" dirty="0" smtClean="0"/>
              <a:t>Yerler ve bölgeler arasındaki karşılıklı bağılılık, ancak bunlar arasındaki  hareket ve akışlar yoluyla devam edebilir. Coğrafyacılar, insan faaliyetleriyle ilgili her türlü hareketi ve akışı ifade etmek için “karşılıklı etkileşim” terimini kullanırlar. Mekânsal etkileşimin temel ilkeleri, kısaca dört temel kavramla ifade edilebilir.” </a:t>
            </a:r>
            <a:r>
              <a:rPr lang="tr-TR" sz="2000" dirty="0" smtClean="0"/>
              <a:t>(</a:t>
            </a:r>
            <a:r>
              <a:rPr lang="tr-TR" sz="2000" dirty="0" err="1" smtClean="0"/>
              <a:t>Knox</a:t>
            </a:r>
            <a:r>
              <a:rPr lang="tr-TR" sz="2000" dirty="0" smtClean="0"/>
              <a:t> ve </a:t>
            </a:r>
            <a:r>
              <a:rPr lang="tr-TR" sz="2000" dirty="0" err="1" smtClean="0"/>
              <a:t>Marston</a:t>
            </a:r>
            <a:r>
              <a:rPr lang="tr-TR" sz="2000" dirty="0" smtClean="0"/>
              <a:t> 2012:22)</a:t>
            </a:r>
          </a:p>
          <a:p>
            <a:r>
              <a:rPr lang="tr-TR" sz="2000" b="1" dirty="0" smtClean="0"/>
              <a:t>1) </a:t>
            </a:r>
            <a:r>
              <a:rPr lang="tr-TR" sz="2000" dirty="0" smtClean="0"/>
              <a:t>Karşılıklılık</a:t>
            </a:r>
          </a:p>
          <a:p>
            <a:r>
              <a:rPr lang="tr-TR" sz="2000" b="1" dirty="0" smtClean="0"/>
              <a:t>2) </a:t>
            </a:r>
            <a:r>
              <a:rPr lang="tr-TR" sz="2000" dirty="0" smtClean="0"/>
              <a:t>Nakledilebilirlik</a:t>
            </a:r>
          </a:p>
          <a:p>
            <a:r>
              <a:rPr lang="tr-TR" sz="2000" b="1" dirty="0" smtClean="0"/>
              <a:t>3) </a:t>
            </a:r>
            <a:r>
              <a:rPr lang="tr-TR" sz="2000" dirty="0" smtClean="0"/>
              <a:t>Araya giren fırsatlar</a:t>
            </a:r>
          </a:p>
          <a:p>
            <a:r>
              <a:rPr lang="tr-TR" sz="2000" b="1" dirty="0" smtClean="0"/>
              <a:t>4) </a:t>
            </a:r>
            <a:r>
              <a:rPr lang="tr-TR" sz="2000" dirty="0" smtClean="0"/>
              <a:t>Mekânsal yayılma</a:t>
            </a:r>
          </a:p>
          <a:p>
            <a:endParaRPr lang="tr-TR"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763688" y="1255400"/>
            <a:ext cx="5904656" cy="4524315"/>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r>
              <a:rPr lang="tr-TR" sz="2000" b="1" dirty="0" smtClean="0">
                <a:solidFill>
                  <a:schemeClr val="accent2">
                    <a:lumMod val="75000"/>
                  </a:schemeClr>
                </a:solidFill>
              </a:rPr>
              <a:t>Mekân, </a:t>
            </a:r>
          </a:p>
          <a:p>
            <a:endParaRPr lang="tr-TR" sz="2000" b="1" dirty="0" smtClean="0"/>
          </a:p>
          <a:p>
            <a:endParaRPr lang="tr-TR" sz="2000" b="1" dirty="0" smtClean="0"/>
          </a:p>
          <a:p>
            <a:r>
              <a:rPr lang="tr-TR" sz="2400" b="1" dirty="0" smtClean="0">
                <a:solidFill>
                  <a:schemeClr val="accent2">
                    <a:lumMod val="75000"/>
                  </a:schemeClr>
                </a:solidFill>
              </a:rPr>
              <a:t>&gt;</a:t>
            </a:r>
            <a:r>
              <a:rPr lang="tr-TR" sz="2000" dirty="0" smtClean="0"/>
              <a:t> Hem kökeni hem de kullanımı bakımından “insan” kavramıyla iç içedir. </a:t>
            </a:r>
          </a:p>
          <a:p>
            <a:endParaRPr lang="tr-TR" sz="2000" dirty="0" smtClean="0"/>
          </a:p>
          <a:p>
            <a:endParaRPr lang="tr-TR" sz="2000" dirty="0" smtClean="0"/>
          </a:p>
          <a:p>
            <a:r>
              <a:rPr lang="tr-TR" sz="2400" b="1" dirty="0" smtClean="0">
                <a:solidFill>
                  <a:schemeClr val="accent2">
                    <a:lumMod val="75000"/>
                  </a:schemeClr>
                </a:solidFill>
              </a:rPr>
              <a:t>&gt; </a:t>
            </a:r>
            <a:r>
              <a:rPr lang="tr-TR" sz="2000" dirty="0" smtClean="0"/>
              <a:t>İnsanın “damgasını vurduğu” yer</a:t>
            </a:r>
          </a:p>
          <a:p>
            <a:endParaRPr lang="tr-TR" sz="2000" dirty="0" smtClean="0"/>
          </a:p>
          <a:p>
            <a:r>
              <a:rPr lang="tr-TR" sz="2000" dirty="0" smtClean="0">
                <a:solidFill>
                  <a:schemeClr val="accent2">
                    <a:lumMod val="75000"/>
                  </a:schemeClr>
                </a:solidFill>
              </a:rPr>
              <a:t>&gt;</a:t>
            </a:r>
            <a:r>
              <a:rPr lang="tr-TR" sz="2000" dirty="0" smtClean="0"/>
              <a:t> </a:t>
            </a:r>
            <a:r>
              <a:rPr lang="tr-TR" sz="2000" b="1" dirty="0" smtClean="0"/>
              <a:t>Fransızca</a:t>
            </a:r>
            <a:r>
              <a:rPr lang="tr-TR" sz="2000" dirty="0" smtClean="0"/>
              <a:t>: </a:t>
            </a:r>
            <a:r>
              <a:rPr lang="tr-TR" sz="2000" i="1" dirty="0" err="1" smtClean="0"/>
              <a:t>Espace</a:t>
            </a:r>
            <a:endParaRPr lang="tr-TR" sz="2000" i="1" dirty="0" smtClean="0"/>
          </a:p>
          <a:p>
            <a:r>
              <a:rPr lang="tr-TR" sz="2000" dirty="0" smtClean="0">
                <a:solidFill>
                  <a:schemeClr val="accent2">
                    <a:lumMod val="75000"/>
                  </a:schemeClr>
                </a:solidFill>
              </a:rPr>
              <a:t>&gt;</a:t>
            </a:r>
            <a:r>
              <a:rPr lang="tr-TR" sz="2000" dirty="0" smtClean="0"/>
              <a:t> </a:t>
            </a:r>
            <a:r>
              <a:rPr lang="tr-TR" sz="2000" b="1" dirty="0" smtClean="0"/>
              <a:t>İngilizce</a:t>
            </a:r>
            <a:r>
              <a:rPr lang="tr-TR" sz="2000" dirty="0" smtClean="0"/>
              <a:t>: </a:t>
            </a:r>
            <a:r>
              <a:rPr lang="tr-TR" sz="2000" i="1" dirty="0" err="1" smtClean="0"/>
              <a:t>Space</a:t>
            </a:r>
            <a:r>
              <a:rPr lang="tr-TR" sz="2000" i="1" dirty="0" smtClean="0"/>
              <a:t> (Uzay, uzam, boşluk)</a:t>
            </a:r>
          </a:p>
          <a:p>
            <a:r>
              <a:rPr lang="tr-TR" sz="2000" dirty="0" smtClean="0">
                <a:solidFill>
                  <a:schemeClr val="accent2">
                    <a:lumMod val="75000"/>
                  </a:schemeClr>
                </a:solidFill>
              </a:rPr>
              <a:t>&gt;</a:t>
            </a:r>
            <a:r>
              <a:rPr lang="tr-TR" sz="2000" dirty="0" smtClean="0"/>
              <a:t> </a:t>
            </a:r>
            <a:r>
              <a:rPr lang="tr-TR" sz="2000" b="1" dirty="0" smtClean="0"/>
              <a:t>Arapça</a:t>
            </a:r>
            <a:r>
              <a:rPr lang="tr-TR" sz="2000" dirty="0" smtClean="0"/>
              <a:t>: </a:t>
            </a:r>
            <a:r>
              <a:rPr lang="tr-TR" sz="2000" i="1" dirty="0" smtClean="0"/>
              <a:t>Mekân</a:t>
            </a:r>
          </a:p>
          <a:p>
            <a:endParaRPr lang="tr-TR" sz="20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a:t>
            </a:r>
            <a:r>
              <a:rPr lang="tr-TR" sz="2400" i="1" dirty="0" smtClean="0">
                <a:solidFill>
                  <a:schemeClr val="accent2">
                    <a:lumMod val="50000"/>
                  </a:schemeClr>
                </a:solidFill>
              </a:rPr>
              <a:t>BOŞLUK MU?</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the_earth_in_outer_space_by_cocher-d4dkmsa.png"/>
          <p:cNvPicPr>
            <a:picLocks noChangeAspect="1"/>
          </p:cNvPicPr>
          <p:nvPr/>
        </p:nvPicPr>
        <p:blipFill>
          <a:blip r:embed="rId2" cstate="print"/>
          <a:srcRect l="6152" r="15380"/>
          <a:stretch>
            <a:fillRect/>
          </a:stretch>
        </p:blipFill>
        <p:spPr>
          <a:xfrm>
            <a:off x="971600" y="1021804"/>
            <a:ext cx="7175385" cy="51435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a:t>
            </a:r>
            <a:r>
              <a:rPr lang="tr-TR" sz="2400" i="1" dirty="0" smtClean="0">
                <a:solidFill>
                  <a:schemeClr val="accent2">
                    <a:lumMod val="50000"/>
                  </a:schemeClr>
                </a:solidFill>
              </a:rPr>
              <a:t>BOŞLUK MU?</a:t>
            </a:r>
            <a:endParaRPr lang="tr-TR" sz="2400" i="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1026" name="Picture 2" descr="C:\Documents and Settings\Genel\Desktop\mekangorseller\bosluk_tusu.jpg"/>
          <p:cNvPicPr>
            <a:picLocks noChangeAspect="1" noChangeArrowheads="1"/>
          </p:cNvPicPr>
          <p:nvPr/>
        </p:nvPicPr>
        <p:blipFill>
          <a:blip r:embed="rId2" cstate="print"/>
          <a:srcRect/>
          <a:stretch>
            <a:fillRect/>
          </a:stretch>
        </p:blipFill>
        <p:spPr bwMode="auto">
          <a:xfrm>
            <a:off x="179512" y="1485144"/>
            <a:ext cx="4326408" cy="3240000"/>
          </a:xfrm>
          <a:prstGeom prst="rect">
            <a:avLst/>
          </a:prstGeom>
          <a:noFill/>
        </p:spPr>
      </p:pic>
      <p:pic>
        <p:nvPicPr>
          <p:cNvPr id="1027" name="Picture 3" descr="C:\Documents and Settings\Genel\Desktop\mekangorseller\mind-the-gap copy.jpg"/>
          <p:cNvPicPr>
            <a:picLocks noChangeAspect="1" noChangeArrowheads="1"/>
          </p:cNvPicPr>
          <p:nvPr/>
        </p:nvPicPr>
        <p:blipFill>
          <a:blip r:embed="rId3" cstate="print"/>
          <a:srcRect/>
          <a:stretch>
            <a:fillRect/>
          </a:stretch>
        </p:blipFill>
        <p:spPr bwMode="auto">
          <a:xfrm>
            <a:off x="4644008" y="1485144"/>
            <a:ext cx="4327513" cy="3240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691680" y="764704"/>
            <a:ext cx="5904656" cy="5632311"/>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pPr algn="just"/>
            <a:r>
              <a:rPr lang="tr-TR" sz="2400" b="1" dirty="0" smtClean="0">
                <a:solidFill>
                  <a:schemeClr val="accent2">
                    <a:lumMod val="75000"/>
                  </a:schemeClr>
                </a:solidFill>
              </a:rPr>
              <a:t>&gt;</a:t>
            </a:r>
            <a:r>
              <a:rPr lang="tr-TR" sz="2000" dirty="0" smtClean="0"/>
              <a:t> İnsani öğelerle var olabilir. </a:t>
            </a:r>
          </a:p>
          <a:p>
            <a:pPr algn="just"/>
            <a:endParaRPr lang="tr-TR" sz="2000" dirty="0" smtClean="0"/>
          </a:p>
          <a:p>
            <a:pPr algn="just"/>
            <a:r>
              <a:rPr lang="tr-TR" sz="2400" b="1" dirty="0" smtClean="0">
                <a:solidFill>
                  <a:schemeClr val="accent2">
                    <a:lumMod val="75000"/>
                  </a:schemeClr>
                </a:solidFill>
              </a:rPr>
              <a:t>&gt; </a:t>
            </a:r>
            <a:r>
              <a:rPr lang="tr-TR" sz="2000" b="1" dirty="0" smtClean="0"/>
              <a:t>Zaman</a:t>
            </a:r>
            <a:r>
              <a:rPr lang="tr-TR" sz="2000" dirty="0" smtClean="0"/>
              <a:t>, farklı ölçeklerde olabilmekle birlikte, </a:t>
            </a:r>
            <a:r>
              <a:rPr lang="tr-TR" sz="2000" b="1" dirty="0" smtClean="0"/>
              <a:t>mekân</a:t>
            </a:r>
            <a:r>
              <a:rPr lang="tr-TR" sz="2000" dirty="0" smtClean="0"/>
              <a:t>ın ayrılmaz bir boyutudur.</a:t>
            </a:r>
          </a:p>
          <a:p>
            <a:pPr algn="just"/>
            <a:endParaRPr lang="tr-TR" sz="2000" dirty="0" smtClean="0"/>
          </a:p>
          <a:p>
            <a:pPr algn="just"/>
            <a:r>
              <a:rPr lang="tr-TR" sz="2400" b="1" dirty="0" smtClean="0">
                <a:solidFill>
                  <a:schemeClr val="accent2">
                    <a:lumMod val="75000"/>
                  </a:schemeClr>
                </a:solidFill>
              </a:rPr>
              <a:t>&gt;</a:t>
            </a:r>
            <a:r>
              <a:rPr lang="tr-TR" sz="2000" dirty="0" smtClean="0"/>
              <a:t> Bağlantılar, karşılıklı etkileşim ve değişim söz konusudur.</a:t>
            </a:r>
          </a:p>
          <a:p>
            <a:pPr algn="just"/>
            <a:endParaRPr lang="tr-TR" sz="2000" dirty="0" smtClean="0"/>
          </a:p>
          <a:p>
            <a:pPr algn="just"/>
            <a:r>
              <a:rPr lang="tr-TR" sz="2400" b="1" dirty="0" smtClean="0">
                <a:solidFill>
                  <a:schemeClr val="accent2">
                    <a:lumMod val="75000"/>
                  </a:schemeClr>
                </a:solidFill>
              </a:rPr>
              <a:t>&gt; </a:t>
            </a:r>
            <a:r>
              <a:rPr lang="tr-TR" sz="2400" b="1" dirty="0" smtClean="0"/>
              <a:t>Z</a:t>
            </a:r>
            <a:r>
              <a:rPr lang="tr-TR" sz="2000" b="1" dirty="0" smtClean="0"/>
              <a:t>aman</a:t>
            </a:r>
            <a:r>
              <a:rPr lang="tr-TR" sz="2000" dirty="0" smtClean="0"/>
              <a:t>ın anlık bir temsili, resmi değildir. </a:t>
            </a:r>
          </a:p>
          <a:p>
            <a:pPr algn="just"/>
            <a:endParaRPr lang="tr-TR" sz="2400" b="1" dirty="0" smtClean="0">
              <a:solidFill>
                <a:schemeClr val="accent2">
                  <a:lumMod val="75000"/>
                </a:schemeClr>
              </a:solidFill>
            </a:endParaRPr>
          </a:p>
          <a:p>
            <a:pPr algn="just"/>
            <a:r>
              <a:rPr lang="tr-TR" sz="2400" b="1" dirty="0" smtClean="0">
                <a:solidFill>
                  <a:schemeClr val="accent2">
                    <a:lumMod val="75000"/>
                  </a:schemeClr>
                </a:solidFill>
              </a:rPr>
              <a:t>&gt; </a:t>
            </a:r>
            <a:r>
              <a:rPr lang="tr-TR" sz="2400" b="1" dirty="0" smtClean="0"/>
              <a:t>Haritalar</a:t>
            </a:r>
            <a:r>
              <a:rPr lang="tr-TR" sz="2400" dirty="0" smtClean="0"/>
              <a:t>, mekânda bir anı temsil eder</a:t>
            </a:r>
            <a:r>
              <a:rPr lang="tr-TR" sz="2400" dirty="0" smtClean="0"/>
              <a:t>.</a:t>
            </a:r>
          </a:p>
          <a:p>
            <a:pPr algn="just"/>
            <a:endParaRPr lang="tr-TR" sz="2400" b="1" dirty="0" smtClean="0"/>
          </a:p>
          <a:p>
            <a:pPr algn="just"/>
            <a:r>
              <a:rPr lang="tr-TR" sz="2400" b="1" dirty="0" smtClean="0">
                <a:solidFill>
                  <a:schemeClr val="accent2">
                    <a:lumMod val="75000"/>
                  </a:schemeClr>
                </a:solidFill>
              </a:rPr>
              <a:t>&gt; </a:t>
            </a:r>
            <a:r>
              <a:rPr lang="tr-TR" sz="2400" b="1" dirty="0" smtClean="0"/>
              <a:t>Yerler, mekansal ilişkilerin kesişim noktaları olarak ortaya çıkan, faklı ölçeklerdeki mekansal ünitelerdir. </a:t>
            </a:r>
            <a:endParaRPr lang="tr-TR" sz="20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01benidorm_old.jpg"/>
          <p:cNvPicPr>
            <a:picLocks noChangeAspect="1"/>
          </p:cNvPicPr>
          <p:nvPr/>
        </p:nvPicPr>
        <p:blipFill>
          <a:blip r:embed="rId2" cstate="print"/>
          <a:stretch>
            <a:fillRect/>
          </a:stretch>
        </p:blipFill>
        <p:spPr>
          <a:xfrm>
            <a:off x="1475656" y="1556792"/>
            <a:ext cx="6480000" cy="438283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1benidorm-c1920-a.jpg"/>
          <p:cNvPicPr>
            <a:picLocks noChangeAspect="1"/>
          </p:cNvPicPr>
          <p:nvPr/>
        </p:nvPicPr>
        <p:blipFill>
          <a:blip r:embed="rId2" cstate="print"/>
          <a:stretch>
            <a:fillRect/>
          </a:stretch>
        </p:blipFill>
        <p:spPr>
          <a:xfrm>
            <a:off x="1331640" y="1124744"/>
            <a:ext cx="6480000" cy="4860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1benidorm_c19252 copy.jpg"/>
          <p:cNvPicPr>
            <a:picLocks noChangeAspect="1"/>
          </p:cNvPicPr>
          <p:nvPr/>
        </p:nvPicPr>
        <p:blipFill>
          <a:blip r:embed="rId2" cstate="print"/>
          <a:stretch>
            <a:fillRect/>
          </a:stretch>
        </p:blipFill>
        <p:spPr>
          <a:xfrm>
            <a:off x="1332360" y="1844824"/>
            <a:ext cx="6480000" cy="402522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2Benidorm_old_town_c1930 copy.jpg"/>
          <p:cNvPicPr>
            <a:picLocks noChangeAspect="1"/>
          </p:cNvPicPr>
          <p:nvPr/>
        </p:nvPicPr>
        <p:blipFill>
          <a:blip r:embed="rId2" cstate="print"/>
          <a:stretch>
            <a:fillRect/>
          </a:stretch>
        </p:blipFill>
        <p:spPr>
          <a:xfrm>
            <a:off x="1259632" y="1232163"/>
            <a:ext cx="6480000" cy="4789125"/>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3benidorm_1936 copy.jpg"/>
          <p:cNvPicPr>
            <a:picLocks noChangeAspect="1"/>
          </p:cNvPicPr>
          <p:nvPr/>
        </p:nvPicPr>
        <p:blipFill>
          <a:blip r:embed="rId2" cstate="print"/>
          <a:stretch>
            <a:fillRect/>
          </a:stretch>
        </p:blipFill>
        <p:spPr>
          <a:xfrm>
            <a:off x="1260352" y="1556792"/>
            <a:ext cx="6480000" cy="43335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dailyembroidery.com/wp-content/uploads/2012/09/WomanMan.jpg"/>
          <p:cNvPicPr>
            <a:picLocks noChangeAspect="1" noChangeArrowheads="1"/>
          </p:cNvPicPr>
          <p:nvPr/>
        </p:nvPicPr>
        <p:blipFill>
          <a:blip r:embed="rId2" cstate="print">
            <a:lum bright="-15000" contrast="15000"/>
          </a:blip>
          <a:srcRect/>
          <a:stretch>
            <a:fillRect/>
          </a:stretch>
        </p:blipFill>
        <p:spPr bwMode="auto">
          <a:xfrm>
            <a:off x="2658007" y="1196752"/>
            <a:ext cx="3714193" cy="2880000"/>
          </a:xfrm>
          <a:prstGeom prst="rect">
            <a:avLst/>
          </a:prstGeom>
          <a:noFill/>
          <a:ln w="25400">
            <a:solidFill>
              <a:schemeClr val="accent2">
                <a:lumMod val="50000"/>
              </a:schemeClr>
            </a:solidFill>
          </a:ln>
        </p:spPr>
      </p:pic>
      <p:sp>
        <p:nvSpPr>
          <p:cNvPr id="5" name="4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İNSANLARI ANLAMAK </a:t>
            </a:r>
            <a:endParaRPr lang="tr-TR" sz="2400" b="1" dirty="0">
              <a:solidFill>
                <a:schemeClr val="accent2">
                  <a:lumMod val="50000"/>
                </a:schemeClr>
              </a:solidFill>
            </a:endParaRPr>
          </a:p>
        </p:txBody>
      </p:sp>
      <p:sp>
        <p:nvSpPr>
          <p:cNvPr id="6" name="5 Metin kutusu"/>
          <p:cNvSpPr txBox="1"/>
          <p:nvPr/>
        </p:nvSpPr>
        <p:spPr>
          <a:xfrm>
            <a:off x="2699792" y="4149080"/>
            <a:ext cx="3672408" cy="2462213"/>
          </a:xfrm>
          <a:prstGeom prst="rect">
            <a:avLst/>
          </a:prstGeom>
          <a:noFill/>
        </p:spPr>
        <p:txBody>
          <a:bodyPr wrap="square" rtlCol="0">
            <a:spAutoFit/>
          </a:bodyPr>
          <a:lstStyle/>
          <a:p>
            <a:pPr algn="ctr"/>
            <a:r>
              <a:rPr lang="tr-TR" sz="1600" dirty="0" smtClean="0"/>
              <a:t>Antropoloji</a:t>
            </a:r>
          </a:p>
          <a:p>
            <a:pPr algn="ctr"/>
            <a:r>
              <a:rPr lang="tr-TR" sz="1600" dirty="0" smtClean="0"/>
              <a:t>Arkeoloji</a:t>
            </a:r>
          </a:p>
          <a:p>
            <a:pPr algn="ctr"/>
            <a:r>
              <a:rPr lang="tr-TR" b="1" dirty="0" smtClean="0">
                <a:solidFill>
                  <a:schemeClr val="accent6">
                    <a:lumMod val="75000"/>
                  </a:schemeClr>
                </a:solidFill>
              </a:rPr>
              <a:t>Coğrafya</a:t>
            </a:r>
            <a:endParaRPr lang="tr-TR" sz="1600" b="1" dirty="0" smtClean="0">
              <a:solidFill>
                <a:schemeClr val="accent6">
                  <a:lumMod val="75000"/>
                </a:schemeClr>
              </a:solidFill>
            </a:endParaRPr>
          </a:p>
          <a:p>
            <a:pPr algn="ctr"/>
            <a:r>
              <a:rPr lang="tr-TR" b="1" dirty="0" smtClean="0">
                <a:solidFill>
                  <a:schemeClr val="accent6">
                    <a:lumMod val="75000"/>
                  </a:schemeClr>
                </a:solidFill>
              </a:rPr>
              <a:t>Ekonomi</a:t>
            </a:r>
            <a:endParaRPr lang="tr-TR" sz="1600" b="1" dirty="0" smtClean="0">
              <a:solidFill>
                <a:schemeClr val="accent6">
                  <a:lumMod val="75000"/>
                </a:schemeClr>
              </a:solidFill>
            </a:endParaRPr>
          </a:p>
          <a:p>
            <a:pPr algn="ctr"/>
            <a:r>
              <a:rPr lang="tr-TR" sz="1600" dirty="0" smtClean="0"/>
              <a:t>Hukuk</a:t>
            </a:r>
          </a:p>
          <a:p>
            <a:pPr algn="ctr"/>
            <a:r>
              <a:rPr lang="tr-TR" sz="1600" dirty="0" smtClean="0"/>
              <a:t>Psikoloji</a:t>
            </a:r>
          </a:p>
          <a:p>
            <a:pPr algn="ctr"/>
            <a:r>
              <a:rPr lang="tr-TR" sz="1600" dirty="0" smtClean="0"/>
              <a:t>Siyaset Bilimi</a:t>
            </a:r>
          </a:p>
          <a:p>
            <a:pPr algn="ctr"/>
            <a:r>
              <a:rPr lang="tr-TR" b="1" dirty="0" smtClean="0">
                <a:solidFill>
                  <a:schemeClr val="accent6">
                    <a:lumMod val="75000"/>
                  </a:schemeClr>
                </a:solidFill>
              </a:rPr>
              <a:t>Sosyoloji</a:t>
            </a:r>
            <a:endParaRPr lang="tr-TR" sz="1600" b="1" dirty="0" smtClean="0">
              <a:solidFill>
                <a:schemeClr val="accent6">
                  <a:lumMod val="75000"/>
                </a:schemeClr>
              </a:solidFill>
            </a:endParaRPr>
          </a:p>
          <a:p>
            <a:pPr algn="ctr"/>
            <a:r>
              <a:rPr lang="tr-TR" b="1" dirty="0" smtClean="0">
                <a:solidFill>
                  <a:schemeClr val="accent6">
                    <a:lumMod val="75000"/>
                  </a:schemeClr>
                </a:solidFill>
              </a:rPr>
              <a:t>Tarih </a:t>
            </a:r>
            <a:endParaRPr lang="tr-TR" sz="1600" b="1" dirty="0">
              <a:solidFill>
                <a:schemeClr val="accent6">
                  <a:lumMod val="75000"/>
                </a:schemeClr>
              </a:solidFill>
            </a:endParaRPr>
          </a:p>
        </p:txBody>
      </p:sp>
      <p:sp>
        <p:nvSpPr>
          <p:cNvPr id="7" name="6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4benidorm-calle-alameda-c1945 (1).jpg"/>
          <p:cNvPicPr>
            <a:picLocks noChangeAspect="1"/>
          </p:cNvPicPr>
          <p:nvPr/>
        </p:nvPicPr>
        <p:blipFill>
          <a:blip r:embed="rId2" cstate="print"/>
          <a:stretch>
            <a:fillRect/>
          </a:stretch>
        </p:blipFill>
        <p:spPr>
          <a:xfrm>
            <a:off x="1403648" y="1268760"/>
            <a:ext cx="6480000" cy="44469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5benidorm-1950s.jpg"/>
          <p:cNvPicPr>
            <a:picLocks noChangeAspect="1"/>
          </p:cNvPicPr>
          <p:nvPr/>
        </p:nvPicPr>
        <p:blipFill>
          <a:blip r:embed="rId2" cstate="print"/>
          <a:stretch>
            <a:fillRect/>
          </a:stretch>
        </p:blipFill>
        <p:spPr>
          <a:xfrm>
            <a:off x="1403648" y="1124744"/>
            <a:ext cx="6480000" cy="48033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5benidorm-c1950-a.jpg"/>
          <p:cNvPicPr>
            <a:picLocks noChangeAspect="1"/>
          </p:cNvPicPr>
          <p:nvPr/>
        </p:nvPicPr>
        <p:blipFill>
          <a:blip r:embed="rId2" cstate="print"/>
          <a:stretch>
            <a:fillRect/>
          </a:stretch>
        </p:blipFill>
        <p:spPr>
          <a:xfrm>
            <a:off x="1331640" y="1376830"/>
            <a:ext cx="6480000" cy="457245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6benidorm_c1958.jpg"/>
          <p:cNvPicPr>
            <a:picLocks noChangeAspect="1"/>
          </p:cNvPicPr>
          <p:nvPr/>
        </p:nvPicPr>
        <p:blipFill>
          <a:blip r:embed="rId2" cstate="print"/>
          <a:stretch>
            <a:fillRect/>
          </a:stretch>
        </p:blipFill>
        <p:spPr>
          <a:xfrm>
            <a:off x="1259632" y="1341272"/>
            <a:ext cx="6480000" cy="4536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6benidorm-c1960.jpg"/>
          <p:cNvPicPr>
            <a:picLocks noChangeAspect="1"/>
          </p:cNvPicPr>
          <p:nvPr/>
        </p:nvPicPr>
        <p:blipFill>
          <a:blip r:embed="rId2" cstate="print"/>
          <a:stretch>
            <a:fillRect/>
          </a:stretch>
        </p:blipFill>
        <p:spPr>
          <a:xfrm>
            <a:off x="1332360" y="1755944"/>
            <a:ext cx="6480000" cy="368928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6benidorm-levante-c1960.jpg"/>
          <p:cNvPicPr>
            <a:picLocks noChangeAspect="1"/>
          </p:cNvPicPr>
          <p:nvPr/>
        </p:nvPicPr>
        <p:blipFill>
          <a:blip r:embed="rId2" cstate="print"/>
          <a:stretch>
            <a:fillRect/>
          </a:stretch>
        </p:blipFill>
        <p:spPr>
          <a:xfrm>
            <a:off x="1332360" y="1556792"/>
            <a:ext cx="6480000" cy="4492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7benidorm_1962 copy.jpg"/>
          <p:cNvPicPr>
            <a:picLocks noChangeAspect="1"/>
          </p:cNvPicPr>
          <p:nvPr/>
        </p:nvPicPr>
        <p:blipFill>
          <a:blip r:embed="rId2" cstate="print"/>
          <a:stretch>
            <a:fillRect/>
          </a:stretch>
        </p:blipFill>
        <p:spPr>
          <a:xfrm>
            <a:off x="1403648" y="1844824"/>
            <a:ext cx="6480000" cy="335664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7benidorm_c1970 copy.jpg"/>
          <p:cNvPicPr>
            <a:picLocks noChangeAspect="1"/>
          </p:cNvPicPr>
          <p:nvPr/>
        </p:nvPicPr>
        <p:blipFill>
          <a:blip r:embed="rId2" cstate="print"/>
          <a:stretch>
            <a:fillRect/>
          </a:stretch>
        </p:blipFill>
        <p:spPr>
          <a:xfrm>
            <a:off x="1260352" y="1484784"/>
            <a:ext cx="6480000" cy="4290469"/>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9calle_mediterraneo_before_the_Maderia_Centre_Hotle copy.jpg"/>
          <p:cNvPicPr>
            <a:picLocks noChangeAspect="1"/>
          </p:cNvPicPr>
          <p:nvPr/>
        </p:nvPicPr>
        <p:blipFill>
          <a:blip r:embed="rId2" cstate="print"/>
          <a:stretch>
            <a:fillRect/>
          </a:stretch>
        </p:blipFill>
        <p:spPr>
          <a:xfrm>
            <a:off x="1331640" y="1556792"/>
            <a:ext cx="6480000" cy="426384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benidorm2009.jpg"/>
          <p:cNvPicPr>
            <a:picLocks noChangeAspect="1"/>
          </p:cNvPicPr>
          <p:nvPr/>
        </p:nvPicPr>
        <p:blipFill>
          <a:blip r:embed="rId2" cstate="print"/>
          <a:stretch>
            <a:fillRect/>
          </a:stretch>
        </p:blipFill>
        <p:spPr>
          <a:xfrm>
            <a:off x="1403648" y="1340768"/>
            <a:ext cx="6480000" cy="48600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İNSANLARI ANLAMAK</a:t>
            </a:r>
            <a:endParaRPr lang="tr-TR" sz="2400" b="1" dirty="0">
              <a:solidFill>
                <a:schemeClr val="accent2">
                  <a:lumMod val="50000"/>
                </a:schemeClr>
              </a:solidFill>
            </a:endParaRPr>
          </a:p>
        </p:txBody>
      </p:sp>
      <p:pic>
        <p:nvPicPr>
          <p:cNvPr id="5" name="Picture 8" descr="http://www.dailyembroidery.com/wp-content/uploads/2012/09/WomanMan.jpg"/>
          <p:cNvPicPr>
            <a:picLocks noChangeAspect="1" noChangeArrowheads="1"/>
          </p:cNvPicPr>
          <p:nvPr/>
        </p:nvPicPr>
        <p:blipFill>
          <a:blip r:embed="rId2" cstate="print">
            <a:lum bright="-15000" contrast="15000"/>
          </a:blip>
          <a:srcRect/>
          <a:stretch>
            <a:fillRect/>
          </a:stretch>
        </p:blipFill>
        <p:spPr bwMode="auto">
          <a:xfrm>
            <a:off x="3402757" y="2493096"/>
            <a:ext cx="2321371" cy="1800000"/>
          </a:xfrm>
          <a:prstGeom prst="rect">
            <a:avLst/>
          </a:prstGeom>
          <a:noFill/>
          <a:ln w="25400">
            <a:solidFill>
              <a:schemeClr val="accent2">
                <a:lumMod val="50000"/>
              </a:schemeClr>
            </a:solidFill>
          </a:ln>
        </p:spPr>
      </p:pic>
      <p:sp>
        <p:nvSpPr>
          <p:cNvPr id="6" name="5 Metin kutusu"/>
          <p:cNvSpPr txBox="1"/>
          <p:nvPr/>
        </p:nvSpPr>
        <p:spPr>
          <a:xfrm>
            <a:off x="539552" y="1412776"/>
            <a:ext cx="1656184" cy="1231106"/>
          </a:xfrm>
          <a:prstGeom prst="rect">
            <a:avLst/>
          </a:prstGeom>
          <a:noFill/>
        </p:spPr>
        <p:txBody>
          <a:bodyPr wrap="square" rtlCol="0">
            <a:spAutoFit/>
          </a:bodyPr>
          <a:lstStyle/>
          <a:p>
            <a:pPr algn="ctr"/>
            <a:r>
              <a:rPr lang="tr-TR" sz="2000" b="1" dirty="0" smtClean="0">
                <a:solidFill>
                  <a:schemeClr val="accent6">
                    <a:lumMod val="75000"/>
                  </a:schemeClr>
                </a:solidFill>
              </a:rPr>
              <a:t>TARİH</a:t>
            </a:r>
          </a:p>
          <a:p>
            <a:pPr algn="ctr"/>
            <a:r>
              <a:rPr lang="tr-TR" i="1" dirty="0" smtClean="0"/>
              <a:t>Geçmişte ne oldu, </a:t>
            </a:r>
            <a:r>
              <a:rPr lang="tr-TR" b="1" i="1" dirty="0" smtClean="0"/>
              <a:t>ne zaman </a:t>
            </a:r>
            <a:r>
              <a:rPr lang="tr-TR" i="1" dirty="0" smtClean="0"/>
              <a:t>oldu?</a:t>
            </a:r>
            <a:endParaRPr lang="tr-TR" i="1" dirty="0"/>
          </a:p>
        </p:txBody>
      </p:sp>
      <p:sp>
        <p:nvSpPr>
          <p:cNvPr id="7" name="6 Metin kutusu"/>
          <p:cNvSpPr txBox="1"/>
          <p:nvPr/>
        </p:nvSpPr>
        <p:spPr>
          <a:xfrm>
            <a:off x="6948264" y="1484784"/>
            <a:ext cx="1440160" cy="954107"/>
          </a:xfrm>
          <a:prstGeom prst="rect">
            <a:avLst/>
          </a:prstGeom>
          <a:noFill/>
        </p:spPr>
        <p:txBody>
          <a:bodyPr wrap="square" rtlCol="0">
            <a:spAutoFit/>
          </a:bodyPr>
          <a:lstStyle/>
          <a:p>
            <a:pPr algn="ctr"/>
            <a:r>
              <a:rPr lang="tr-TR" sz="2000" b="1" dirty="0" smtClean="0">
                <a:solidFill>
                  <a:schemeClr val="accent6">
                    <a:lumMod val="75000"/>
                  </a:schemeClr>
                </a:solidFill>
              </a:rPr>
              <a:t>SOSYOLOJİ</a:t>
            </a:r>
            <a:endParaRPr lang="tr-TR" b="1" dirty="0" smtClean="0">
              <a:solidFill>
                <a:schemeClr val="accent6">
                  <a:lumMod val="75000"/>
                </a:schemeClr>
              </a:solidFill>
            </a:endParaRPr>
          </a:p>
          <a:p>
            <a:pPr algn="ctr"/>
            <a:r>
              <a:rPr lang="tr-TR" i="1" dirty="0" smtClean="0"/>
              <a:t>Toplumsal yapılar</a:t>
            </a:r>
            <a:endParaRPr lang="tr-TR" i="1" dirty="0"/>
          </a:p>
        </p:txBody>
      </p:sp>
      <p:sp>
        <p:nvSpPr>
          <p:cNvPr id="8" name="7 Metin kutusu"/>
          <p:cNvSpPr txBox="1"/>
          <p:nvPr/>
        </p:nvSpPr>
        <p:spPr>
          <a:xfrm>
            <a:off x="7020272" y="4077072"/>
            <a:ext cx="1440160" cy="954107"/>
          </a:xfrm>
          <a:prstGeom prst="rect">
            <a:avLst/>
          </a:prstGeom>
          <a:noFill/>
        </p:spPr>
        <p:txBody>
          <a:bodyPr wrap="square" rtlCol="0">
            <a:spAutoFit/>
          </a:bodyPr>
          <a:lstStyle/>
          <a:p>
            <a:pPr algn="ctr"/>
            <a:r>
              <a:rPr lang="tr-TR" sz="2000" b="1" dirty="0" smtClean="0">
                <a:solidFill>
                  <a:schemeClr val="accent6">
                    <a:lumMod val="75000"/>
                  </a:schemeClr>
                </a:solidFill>
              </a:rPr>
              <a:t>EKONOMİ</a:t>
            </a:r>
            <a:endParaRPr lang="tr-TR" b="1" dirty="0" smtClean="0">
              <a:solidFill>
                <a:schemeClr val="accent6">
                  <a:lumMod val="75000"/>
                </a:schemeClr>
              </a:solidFill>
            </a:endParaRPr>
          </a:p>
          <a:p>
            <a:pPr algn="ctr"/>
            <a:r>
              <a:rPr lang="tr-TR" i="1" dirty="0" smtClean="0"/>
              <a:t>İhtiyaçların karşılanması</a:t>
            </a:r>
            <a:endParaRPr lang="tr-TR" i="1" dirty="0"/>
          </a:p>
        </p:txBody>
      </p:sp>
      <p:sp>
        <p:nvSpPr>
          <p:cNvPr id="9" name="8 Metin kutusu"/>
          <p:cNvSpPr txBox="1"/>
          <p:nvPr/>
        </p:nvSpPr>
        <p:spPr>
          <a:xfrm>
            <a:off x="539552" y="4149080"/>
            <a:ext cx="1440160" cy="1508105"/>
          </a:xfrm>
          <a:prstGeom prst="rect">
            <a:avLst/>
          </a:prstGeom>
          <a:noFill/>
        </p:spPr>
        <p:txBody>
          <a:bodyPr wrap="square" rtlCol="0">
            <a:spAutoFit/>
          </a:bodyPr>
          <a:lstStyle/>
          <a:p>
            <a:pPr algn="ctr"/>
            <a:r>
              <a:rPr lang="tr-TR" sz="2000" b="1" dirty="0" smtClean="0">
                <a:solidFill>
                  <a:schemeClr val="accent6">
                    <a:lumMod val="75000"/>
                  </a:schemeClr>
                </a:solidFill>
              </a:rPr>
              <a:t>COĞRAFYA</a:t>
            </a:r>
            <a:endParaRPr lang="tr-TR" b="1" dirty="0" smtClean="0">
              <a:solidFill>
                <a:schemeClr val="accent6">
                  <a:lumMod val="75000"/>
                </a:schemeClr>
              </a:solidFill>
            </a:endParaRPr>
          </a:p>
          <a:p>
            <a:pPr algn="ctr"/>
            <a:r>
              <a:rPr lang="tr-TR" i="1" dirty="0" smtClean="0"/>
              <a:t>Mekânda neler oluyor? </a:t>
            </a:r>
            <a:r>
              <a:rPr lang="tr-TR" b="1" i="1" dirty="0" smtClean="0"/>
              <a:t>Nerede</a:t>
            </a:r>
            <a:r>
              <a:rPr lang="tr-TR" i="1" dirty="0" smtClean="0"/>
              <a:t> oluyor?</a:t>
            </a:r>
            <a:endParaRPr lang="tr-TR" i="1" dirty="0"/>
          </a:p>
        </p:txBody>
      </p:sp>
      <p:sp>
        <p:nvSpPr>
          <p:cNvPr id="10" name="9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2054" name="Picture 6" descr="http://www.eba.gov.tr/tb.php?src=http://video.eba.gov.tr/images/12618.jpg&amp;w=570"/>
          <p:cNvPicPr>
            <a:picLocks noChangeAspect="1" noChangeArrowheads="1"/>
          </p:cNvPicPr>
          <p:nvPr/>
        </p:nvPicPr>
        <p:blipFill>
          <a:blip r:embed="rId2" cstate="print"/>
          <a:srcRect/>
          <a:stretch>
            <a:fillRect/>
          </a:stretch>
        </p:blipFill>
        <p:spPr bwMode="auto">
          <a:xfrm>
            <a:off x="323528" y="836712"/>
            <a:ext cx="8352928" cy="5627236"/>
          </a:xfrm>
          <a:prstGeom prst="rect">
            <a:avLst/>
          </a:prstGeom>
          <a:noFill/>
        </p:spPr>
      </p:pic>
      <p:sp>
        <p:nvSpPr>
          <p:cNvPr id="7" name="6 Metin kutusu"/>
          <p:cNvSpPr txBox="1"/>
          <p:nvPr/>
        </p:nvSpPr>
        <p:spPr>
          <a:xfrm>
            <a:off x="323528" y="836712"/>
            <a:ext cx="5033750" cy="253916"/>
          </a:xfrm>
          <a:prstGeom prst="rect">
            <a:avLst/>
          </a:prstGeom>
          <a:noFill/>
        </p:spPr>
        <p:txBody>
          <a:bodyPr wrap="none" rtlCol="0">
            <a:spAutoFit/>
          </a:bodyPr>
          <a:lstStyle/>
          <a:p>
            <a:r>
              <a:rPr lang="tr-TR" sz="1050" b="1" u="sng" dirty="0" smtClean="0"/>
              <a:t>http://www.</a:t>
            </a:r>
            <a:r>
              <a:rPr lang="tr-TR" sz="1050" b="1" u="sng" dirty="0" err="1" smtClean="0"/>
              <a:t>eba</a:t>
            </a:r>
            <a:r>
              <a:rPr lang="tr-TR" sz="1050" b="1" u="sng" dirty="0" smtClean="0"/>
              <a:t>.gov.tr/</a:t>
            </a:r>
            <a:r>
              <a:rPr lang="tr-TR" sz="1050" b="1" u="sng" dirty="0" err="1" smtClean="0"/>
              <a:t>tb</a:t>
            </a:r>
            <a:r>
              <a:rPr lang="tr-TR" sz="1050" b="1" u="sng" dirty="0" smtClean="0"/>
              <a:t>.</a:t>
            </a:r>
            <a:r>
              <a:rPr lang="tr-TR" sz="1050" b="1" u="sng" dirty="0" err="1" smtClean="0"/>
              <a:t>php</a:t>
            </a:r>
            <a:r>
              <a:rPr lang="tr-TR" sz="1050" b="1" u="sng" dirty="0" smtClean="0"/>
              <a:t>?</a:t>
            </a:r>
            <a:r>
              <a:rPr lang="tr-TR" sz="1050" b="1" u="sng" dirty="0" err="1" smtClean="0"/>
              <a:t>src</a:t>
            </a:r>
            <a:r>
              <a:rPr lang="tr-TR" sz="1050" b="1" u="sng" dirty="0" smtClean="0"/>
              <a:t>=http://video.</a:t>
            </a:r>
            <a:r>
              <a:rPr lang="tr-TR" sz="1050" b="1" u="sng" dirty="0" err="1" smtClean="0"/>
              <a:t>eba</a:t>
            </a:r>
            <a:r>
              <a:rPr lang="tr-TR" sz="1050" b="1" u="sng" dirty="0" smtClean="0"/>
              <a:t>.gov.tr/</a:t>
            </a:r>
            <a:r>
              <a:rPr lang="tr-TR" sz="1050" b="1" u="sng" dirty="0" err="1" smtClean="0"/>
              <a:t>images</a:t>
            </a:r>
            <a:r>
              <a:rPr lang="tr-TR" sz="1050" b="1" u="sng" dirty="0" smtClean="0"/>
              <a:t>/12618.</a:t>
            </a:r>
            <a:r>
              <a:rPr lang="tr-TR" sz="1050" b="1" u="sng" dirty="0" err="1" smtClean="0"/>
              <a:t>jpg</a:t>
            </a:r>
            <a:r>
              <a:rPr lang="tr-TR" sz="1050" b="1" u="sng" dirty="0" smtClean="0"/>
              <a:t>&amp;w=570</a:t>
            </a:r>
            <a:endParaRPr lang="tr-TR" sz="1050" b="1" u="sng"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2050" name="Picture 2" descr="http://img.blogcu.com/uploads/esinti77_Konak_2.jpg"/>
          <p:cNvPicPr>
            <a:picLocks noChangeAspect="1" noChangeArrowheads="1"/>
          </p:cNvPicPr>
          <p:nvPr/>
        </p:nvPicPr>
        <p:blipFill>
          <a:blip r:embed="rId2" cstate="print"/>
          <a:srcRect/>
          <a:stretch>
            <a:fillRect/>
          </a:stretch>
        </p:blipFill>
        <p:spPr bwMode="auto">
          <a:xfrm>
            <a:off x="539552" y="829510"/>
            <a:ext cx="8064896" cy="5695834"/>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2056" name="Picture 8" descr="http://i1.trekearth.com/photos/46487/konak_meydani.jpg"/>
          <p:cNvPicPr>
            <a:picLocks noChangeAspect="1" noChangeArrowheads="1"/>
          </p:cNvPicPr>
          <p:nvPr/>
        </p:nvPicPr>
        <p:blipFill>
          <a:blip r:embed="rId2" cstate="print"/>
          <a:srcRect/>
          <a:stretch>
            <a:fillRect/>
          </a:stretch>
        </p:blipFill>
        <p:spPr bwMode="auto">
          <a:xfrm>
            <a:off x="768424" y="764704"/>
            <a:ext cx="7620000" cy="5715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1933-IZMIR-HALKAPINAR-SEHITLER-ABIDE-KARTPOSTAL__43921755_0 copy.jpg"/>
          <p:cNvPicPr>
            <a:picLocks noChangeAspect="1"/>
          </p:cNvPicPr>
          <p:nvPr/>
        </p:nvPicPr>
        <p:blipFill>
          <a:blip r:embed="rId2" cstate="print"/>
          <a:stretch>
            <a:fillRect/>
          </a:stretch>
        </p:blipFill>
        <p:spPr>
          <a:xfrm>
            <a:off x="488951" y="1066800"/>
            <a:ext cx="8089355" cy="46800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1904-IZMIR-BORNOVA-NADIR-KARTPOSTAL__57125460_0.jpg"/>
          <p:cNvPicPr>
            <a:picLocks noChangeAspect="1"/>
          </p:cNvPicPr>
          <p:nvPr/>
        </p:nvPicPr>
        <p:blipFill>
          <a:blip r:embed="rId2" cstate="print"/>
          <a:stretch>
            <a:fillRect/>
          </a:stretch>
        </p:blipFill>
        <p:spPr>
          <a:xfrm>
            <a:off x="107504" y="2277152"/>
            <a:ext cx="5032005" cy="2520000"/>
          </a:xfrm>
          <a:prstGeom prst="rect">
            <a:avLst/>
          </a:prstGeom>
        </p:spPr>
      </p:pic>
      <p:pic>
        <p:nvPicPr>
          <p:cNvPr id="8" name="7 Resim" descr="k_yilmaz_buktel_ybuktel558.jpg"/>
          <p:cNvPicPr>
            <a:picLocks noChangeAspect="1"/>
          </p:cNvPicPr>
          <p:nvPr/>
        </p:nvPicPr>
        <p:blipFill>
          <a:blip r:embed="rId3" cstate="print"/>
          <a:stretch>
            <a:fillRect/>
          </a:stretch>
        </p:blipFill>
        <p:spPr>
          <a:xfrm>
            <a:off x="5220072" y="2277152"/>
            <a:ext cx="3837560" cy="2520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batman.jpg"/>
          <p:cNvPicPr>
            <a:picLocks noChangeAspect="1"/>
          </p:cNvPicPr>
          <p:nvPr/>
        </p:nvPicPr>
        <p:blipFill>
          <a:blip r:embed="rId2" cstate="print"/>
          <a:stretch>
            <a:fillRect/>
          </a:stretch>
        </p:blipFill>
        <p:spPr>
          <a:xfrm>
            <a:off x="2339752" y="764704"/>
            <a:ext cx="4392488" cy="5737897"/>
          </a:xfrm>
          <a:prstGeom prst="rect">
            <a:avLst/>
          </a:prstGeom>
          <a:ln w="12700">
            <a:solidFill>
              <a:schemeClr val="tx1"/>
            </a:solid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2252980" y="3332607"/>
          <a:ext cx="4638040" cy="192786"/>
        </p:xfrm>
        <a:graphic>
          <a:graphicData uri="http://schemas.openxmlformats.org/drawingml/2006/table">
            <a:tbl>
              <a:tblPr/>
              <a:tblGrid>
                <a:gridCol w="2213610"/>
                <a:gridCol w="2424430"/>
              </a:tblGrid>
              <a:tr h="0">
                <a:tc>
                  <a:txBody>
                    <a:bodyPr/>
                    <a:lstStyle/>
                    <a:p>
                      <a:pPr algn="r">
                        <a:lnSpc>
                          <a:spcPct val="115000"/>
                        </a:lnSpc>
                        <a:spcAft>
                          <a:spcPts val="0"/>
                        </a:spcAft>
                      </a:pPr>
                      <a:endParaRPr lang="tr-TR" sz="1100">
                        <a:latin typeface="Cambria"/>
                        <a:ea typeface="Times New Roman"/>
                        <a:cs typeface="Times New Roman"/>
                      </a:endParaRPr>
                    </a:p>
                  </a:txBody>
                  <a:tcPr marL="68580" marR="68580" marT="0" marB="0">
                    <a:lnL>
                      <a:noFill/>
                    </a:lnL>
                    <a:lnR>
                      <a:noFill/>
                    </a:lnR>
                    <a:lnT>
                      <a:noFill/>
                    </a:lnT>
                    <a:lnB>
                      <a:noFill/>
                    </a:lnB>
                  </a:tcPr>
                </a:tc>
                <a:tc>
                  <a:txBody>
                    <a:bodyPr/>
                    <a:lstStyle/>
                    <a:p>
                      <a:pPr>
                        <a:lnSpc>
                          <a:spcPct val="115000"/>
                        </a:lnSpc>
                        <a:spcAft>
                          <a:spcPts val="0"/>
                        </a:spcAft>
                      </a:pPr>
                      <a:endParaRPr lang="tr-TR" sz="1100" dirty="0">
                        <a:latin typeface="Cambria"/>
                        <a:ea typeface="Times New Roman"/>
                        <a:cs typeface="Times New Roman"/>
                      </a:endParaRPr>
                    </a:p>
                  </a:txBody>
                  <a:tcPr marL="68580" marR="68580" marT="0" marB="0">
                    <a:lnL>
                      <a:noFill/>
                    </a:lnL>
                    <a:lnR>
                      <a:noFill/>
                    </a:lnR>
                    <a:lnT>
                      <a:noFill/>
                    </a:lnT>
                    <a:lnB>
                      <a:noFill/>
                    </a:lnB>
                  </a:tcPr>
                </a:tc>
              </a:tr>
            </a:tbl>
          </a:graphicData>
        </a:graphic>
      </p:graphicFrame>
      <p:pic>
        <p:nvPicPr>
          <p:cNvPr id="1028" name="Picture 4" descr="GORSEL1_00016"/>
          <p:cNvPicPr>
            <a:picLocks noChangeAspect="1" noChangeArrowheads="1"/>
          </p:cNvPicPr>
          <p:nvPr/>
        </p:nvPicPr>
        <p:blipFill>
          <a:blip r:embed="rId2" cstate="print"/>
          <a:srcRect l="6703" r="6703"/>
          <a:stretch>
            <a:fillRect/>
          </a:stretch>
        </p:blipFill>
        <p:spPr bwMode="auto">
          <a:xfrm>
            <a:off x="35496" y="116632"/>
            <a:ext cx="4272319" cy="2880000"/>
          </a:xfrm>
          <a:prstGeom prst="rect">
            <a:avLst/>
          </a:prstGeom>
          <a:noFill/>
        </p:spPr>
      </p:pic>
      <p:pic>
        <p:nvPicPr>
          <p:cNvPr id="1027" name="Picture 17"/>
          <p:cNvPicPr>
            <a:picLocks noChangeAspect="1" noChangeArrowheads="1"/>
          </p:cNvPicPr>
          <p:nvPr/>
        </p:nvPicPr>
        <p:blipFill>
          <a:blip r:embed="rId3" cstate="print"/>
          <a:srcRect r="3149"/>
          <a:stretch>
            <a:fillRect/>
          </a:stretch>
        </p:blipFill>
        <p:spPr bwMode="auto">
          <a:xfrm>
            <a:off x="4397513" y="116632"/>
            <a:ext cx="4710991" cy="2880000"/>
          </a:xfrm>
          <a:prstGeom prst="rect">
            <a:avLst/>
          </a:prstGeom>
          <a:noFill/>
        </p:spPr>
      </p:pic>
      <p:pic>
        <p:nvPicPr>
          <p:cNvPr id="1026" name="Picture 2" descr="0000000003_00014"/>
          <p:cNvPicPr>
            <a:picLocks noChangeAspect="1" noChangeArrowheads="1"/>
          </p:cNvPicPr>
          <p:nvPr/>
        </p:nvPicPr>
        <p:blipFill>
          <a:blip r:embed="rId4" cstate="print"/>
          <a:srcRect r="2032"/>
          <a:stretch>
            <a:fillRect/>
          </a:stretch>
        </p:blipFill>
        <p:spPr bwMode="auto">
          <a:xfrm>
            <a:off x="251103" y="3140968"/>
            <a:ext cx="4248889" cy="2880000"/>
          </a:xfrm>
          <a:prstGeom prst="rect">
            <a:avLst/>
          </a:prstGeom>
          <a:noFill/>
        </p:spPr>
      </p:pic>
      <p:pic>
        <p:nvPicPr>
          <p:cNvPr id="1025" name="Picture 1" descr="0000000088_00001"/>
          <p:cNvPicPr>
            <a:picLocks noChangeAspect="1" noChangeArrowheads="1"/>
          </p:cNvPicPr>
          <p:nvPr/>
        </p:nvPicPr>
        <p:blipFill>
          <a:blip r:embed="rId5" cstate="print"/>
          <a:srcRect/>
          <a:stretch>
            <a:fillRect/>
          </a:stretch>
        </p:blipFill>
        <p:spPr bwMode="auto">
          <a:xfrm>
            <a:off x="4621329" y="3140968"/>
            <a:ext cx="3911111" cy="2880000"/>
          </a:xfrm>
          <a:prstGeom prst="rect">
            <a:avLst/>
          </a:prstGeom>
          <a:noFill/>
        </p:spPr>
      </p:pic>
      <p:sp>
        <p:nvSpPr>
          <p:cNvPr id="1030" name="Rectangle 6"/>
          <p:cNvSpPr>
            <a:spLocks noChangeArrowheads="1"/>
          </p:cNvSpPr>
          <p:nvPr/>
        </p:nvSpPr>
        <p:spPr bwMode="auto">
          <a:xfrm>
            <a:off x="0" y="2000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1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tr-T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 ZAMAN BOYUTU</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8" name="7 Resim" descr="facebook-map (1).jpg"/>
          <p:cNvPicPr>
            <a:picLocks noChangeAspect="1"/>
          </p:cNvPicPr>
          <p:nvPr/>
        </p:nvPicPr>
        <p:blipFill>
          <a:blip r:embed="rId2" cstate="print"/>
          <a:stretch>
            <a:fillRect/>
          </a:stretch>
        </p:blipFill>
        <p:spPr>
          <a:xfrm>
            <a:off x="89996" y="1196752"/>
            <a:ext cx="8964008" cy="4464496"/>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7" name="6 Resim" descr="mekansal_surec.jpg"/>
          <p:cNvPicPr>
            <a:picLocks noChangeAspect="1"/>
          </p:cNvPicPr>
          <p:nvPr/>
        </p:nvPicPr>
        <p:blipFill>
          <a:blip r:embed="rId2" cstate="print"/>
          <a:stretch>
            <a:fillRect/>
          </a:stretch>
        </p:blipFill>
        <p:spPr>
          <a:xfrm>
            <a:off x="432048" y="908720"/>
            <a:ext cx="8316416" cy="5544277"/>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MEKÂN</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20081029_36860.jpg"/>
          <p:cNvPicPr>
            <a:picLocks noChangeAspect="1"/>
          </p:cNvPicPr>
          <p:nvPr/>
        </p:nvPicPr>
        <p:blipFill>
          <a:blip r:embed="rId2" cstate="print"/>
          <a:stretch>
            <a:fillRect/>
          </a:stretch>
        </p:blipFill>
        <p:spPr>
          <a:xfrm>
            <a:off x="323688" y="836712"/>
            <a:ext cx="1440000" cy="1872208"/>
          </a:xfrm>
          <a:prstGeom prst="rect">
            <a:avLst/>
          </a:prstGeom>
          <a:ln w="12700">
            <a:solidFill>
              <a:schemeClr val="tx1"/>
            </a:solidFill>
          </a:ln>
        </p:spPr>
      </p:pic>
      <p:sp>
        <p:nvSpPr>
          <p:cNvPr id="7" name="6 Metin kutusu"/>
          <p:cNvSpPr txBox="1"/>
          <p:nvPr/>
        </p:nvSpPr>
        <p:spPr>
          <a:xfrm>
            <a:off x="251520" y="2730406"/>
            <a:ext cx="1584176" cy="307777"/>
          </a:xfrm>
          <a:prstGeom prst="rect">
            <a:avLst/>
          </a:prstGeom>
          <a:noFill/>
        </p:spPr>
        <p:txBody>
          <a:bodyPr wrap="square" rtlCol="0">
            <a:spAutoFit/>
          </a:bodyPr>
          <a:lstStyle/>
          <a:p>
            <a:pPr algn="ctr"/>
            <a:r>
              <a:rPr lang="tr-TR" sz="1400" b="1" dirty="0" err="1" smtClean="0">
                <a:solidFill>
                  <a:schemeClr val="accent2">
                    <a:lumMod val="50000"/>
                  </a:schemeClr>
                </a:solidFill>
                <a:latin typeface="Cambria" pitchFamily="18" charset="0"/>
              </a:rPr>
              <a:t>Doreen</a:t>
            </a:r>
            <a:r>
              <a:rPr lang="tr-TR" sz="1400" b="1" dirty="0" smtClean="0">
                <a:solidFill>
                  <a:schemeClr val="accent2">
                    <a:lumMod val="50000"/>
                  </a:schemeClr>
                </a:solidFill>
                <a:latin typeface="Cambria" pitchFamily="18" charset="0"/>
              </a:rPr>
              <a:t> MASSEY</a:t>
            </a:r>
            <a:endParaRPr lang="tr-TR" sz="1400" b="1" dirty="0">
              <a:solidFill>
                <a:schemeClr val="accent2">
                  <a:lumMod val="50000"/>
                </a:schemeClr>
              </a:solidFill>
              <a:latin typeface="Cambria" pitchFamily="18" charset="0"/>
            </a:endParaRPr>
          </a:p>
        </p:txBody>
      </p:sp>
      <p:sp>
        <p:nvSpPr>
          <p:cNvPr id="8" name="7 Metin kutusu"/>
          <p:cNvSpPr txBox="1"/>
          <p:nvPr/>
        </p:nvSpPr>
        <p:spPr>
          <a:xfrm>
            <a:off x="2195736" y="836712"/>
            <a:ext cx="5904656" cy="4093428"/>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endParaRPr lang="tr-TR" sz="2000" b="1" dirty="0" smtClean="0">
              <a:solidFill>
                <a:schemeClr val="accent2">
                  <a:lumMod val="75000"/>
                </a:schemeClr>
              </a:solidFill>
            </a:endParaRPr>
          </a:p>
          <a:p>
            <a:r>
              <a:rPr lang="tr-TR" sz="2000" b="1" dirty="0" smtClean="0">
                <a:solidFill>
                  <a:schemeClr val="accent2">
                    <a:lumMod val="75000"/>
                  </a:schemeClr>
                </a:solidFill>
              </a:rPr>
              <a:t>Mekân</a:t>
            </a:r>
            <a:r>
              <a:rPr lang="tr-TR" sz="2000" dirty="0" smtClean="0">
                <a:solidFill>
                  <a:schemeClr val="accent2">
                    <a:lumMod val="75000"/>
                  </a:schemeClr>
                </a:solidFill>
              </a:rPr>
              <a:t>, “</a:t>
            </a:r>
            <a:r>
              <a:rPr lang="tr-TR" sz="2000" i="1" u="sng" dirty="0" smtClean="0">
                <a:solidFill>
                  <a:schemeClr val="accent2">
                    <a:lumMod val="75000"/>
                  </a:schemeClr>
                </a:solidFill>
              </a:rPr>
              <a:t>karşılıklı ilişkilerin</a:t>
            </a:r>
            <a:r>
              <a:rPr lang="tr-TR" sz="2000" dirty="0" smtClean="0">
                <a:solidFill>
                  <a:schemeClr val="accent2">
                    <a:lumMod val="75000"/>
                  </a:schemeClr>
                </a:solidFill>
              </a:rPr>
              <a:t>” bir ürünüdür. </a:t>
            </a:r>
          </a:p>
          <a:p>
            <a:endParaRPr lang="tr-TR" sz="2000" dirty="0" smtClean="0">
              <a:solidFill>
                <a:schemeClr val="accent2">
                  <a:lumMod val="75000"/>
                </a:schemeClr>
              </a:solidFill>
            </a:endParaRPr>
          </a:p>
          <a:p>
            <a:r>
              <a:rPr lang="tr-TR" sz="2000" dirty="0" smtClean="0">
                <a:solidFill>
                  <a:schemeClr val="accent2">
                    <a:lumMod val="75000"/>
                  </a:schemeClr>
                </a:solidFill>
              </a:rPr>
              <a:t>Dolayısıyla mekânı, “</a:t>
            </a:r>
            <a:r>
              <a:rPr lang="tr-TR" sz="2000" i="1" u="sng" dirty="0" smtClean="0"/>
              <a:t>küresel boyutta olandan</a:t>
            </a:r>
            <a:r>
              <a:rPr lang="tr-TR" sz="2000" dirty="0" smtClean="0">
                <a:solidFill>
                  <a:schemeClr val="accent2">
                    <a:lumMod val="75000"/>
                  </a:schemeClr>
                </a:solidFill>
              </a:rPr>
              <a:t>” “</a:t>
            </a:r>
            <a:r>
              <a:rPr lang="tr-TR" sz="2000" i="1" u="sng" dirty="0" smtClean="0"/>
              <a:t>gerçekten küçücük boyutlarda olana</a:t>
            </a:r>
            <a:r>
              <a:rPr lang="tr-TR" sz="2000" i="1" dirty="0" smtClean="0">
                <a:solidFill>
                  <a:schemeClr val="accent2">
                    <a:lumMod val="75000"/>
                  </a:schemeClr>
                </a:solidFill>
              </a:rPr>
              <a:t>” </a:t>
            </a:r>
            <a:r>
              <a:rPr lang="tr-TR" sz="2000" dirty="0" smtClean="0">
                <a:solidFill>
                  <a:schemeClr val="accent2">
                    <a:lumMod val="75000"/>
                  </a:schemeClr>
                </a:solidFill>
              </a:rPr>
              <a:t>uzanan karşılıklı etkileşimler yoluyla oluşturulmuş bir şey olarak düşünmeliyiz. </a:t>
            </a:r>
          </a:p>
          <a:p>
            <a:endParaRPr lang="tr-TR" sz="2000" dirty="0" smtClean="0">
              <a:solidFill>
                <a:schemeClr val="accent2">
                  <a:lumMod val="75000"/>
                </a:schemeClr>
              </a:solidFill>
            </a:endParaRPr>
          </a:p>
          <a:p>
            <a:r>
              <a:rPr lang="tr-TR" sz="2000" b="1" dirty="0" smtClean="0">
                <a:solidFill>
                  <a:schemeClr val="accent2">
                    <a:lumMod val="75000"/>
                  </a:schemeClr>
                </a:solidFill>
              </a:rPr>
              <a:t>Mekân</a:t>
            </a:r>
            <a:r>
              <a:rPr lang="tr-TR" sz="2000" dirty="0" smtClean="0">
                <a:solidFill>
                  <a:schemeClr val="accent2">
                    <a:lumMod val="75000"/>
                  </a:schemeClr>
                </a:solidFill>
              </a:rPr>
              <a:t>, “</a:t>
            </a:r>
            <a:r>
              <a:rPr lang="tr-TR" sz="2000" i="1" u="sng" dirty="0" smtClean="0"/>
              <a:t>çeşitli katmanların</a:t>
            </a:r>
            <a:r>
              <a:rPr lang="tr-TR" sz="2000" dirty="0" smtClean="0">
                <a:solidFill>
                  <a:schemeClr val="accent2">
                    <a:lumMod val="75000"/>
                  </a:schemeClr>
                </a:solidFill>
              </a:rPr>
              <a:t>” var olma olasılıklarından oluşan bir küredir. (</a:t>
            </a:r>
            <a:r>
              <a:rPr lang="tr-TR" sz="2000" dirty="0" err="1" smtClean="0">
                <a:solidFill>
                  <a:schemeClr val="accent2">
                    <a:lumMod val="75000"/>
                  </a:schemeClr>
                </a:solidFill>
              </a:rPr>
              <a:t>Sphere</a:t>
            </a:r>
            <a:r>
              <a:rPr lang="tr-TR" sz="2000" dirty="0" smtClean="0">
                <a:solidFill>
                  <a:schemeClr val="accent2">
                    <a:lumMod val="75000"/>
                  </a:schemeClr>
                </a:solidFill>
              </a:rPr>
              <a:t>) </a:t>
            </a:r>
          </a:p>
          <a:p>
            <a:endParaRPr lang="tr-TR" sz="2000" dirty="0" smtClean="0">
              <a:solidFill>
                <a:schemeClr val="accent2">
                  <a:lumMod val="75000"/>
                </a:schemeClr>
              </a:solidFill>
            </a:endParaRPr>
          </a:p>
          <a:p>
            <a:endParaRPr lang="tr-TR" sz="2000" dirty="0" smtClean="0">
              <a:solidFill>
                <a:schemeClr val="accent2">
                  <a:lumMod val="75000"/>
                </a:schemeClr>
              </a:solidFill>
            </a:endParaRPr>
          </a:p>
          <a:p>
            <a:endParaRPr lang="tr-TR" sz="20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İNSANLARI VE YERYÜZÜNÜ “COĞRAFİ AÇIDAN” ANLAMAK</a:t>
            </a:r>
            <a:endParaRPr lang="tr-TR" sz="2400" b="1" dirty="0">
              <a:solidFill>
                <a:schemeClr val="accent2">
                  <a:lumMod val="50000"/>
                </a:schemeClr>
              </a:solidFill>
            </a:endParaRPr>
          </a:p>
        </p:txBody>
      </p:sp>
      <p:pic>
        <p:nvPicPr>
          <p:cNvPr id="15362" name="Picture 2" descr="http://fc09.deviantart.net/fs70/i/2010/012/7/4/The_world_in_your_hands_by_koffski93.jpg"/>
          <p:cNvPicPr>
            <a:picLocks noChangeAspect="1" noChangeArrowheads="1"/>
          </p:cNvPicPr>
          <p:nvPr/>
        </p:nvPicPr>
        <p:blipFill>
          <a:blip r:embed="rId2" cstate="print"/>
          <a:srcRect/>
          <a:stretch>
            <a:fillRect/>
          </a:stretch>
        </p:blipFill>
        <p:spPr bwMode="auto">
          <a:xfrm>
            <a:off x="2612810" y="1412776"/>
            <a:ext cx="3327342" cy="2880000"/>
          </a:xfrm>
          <a:prstGeom prst="rect">
            <a:avLst/>
          </a:prstGeom>
          <a:noFill/>
          <a:ln w="25400">
            <a:solidFill>
              <a:schemeClr val="accent2">
                <a:lumMod val="50000"/>
              </a:schemeClr>
            </a:solidFill>
          </a:ln>
        </p:spPr>
      </p:pic>
      <p:sp>
        <p:nvSpPr>
          <p:cNvPr id="5" name="4 Metin kutusu"/>
          <p:cNvSpPr txBox="1"/>
          <p:nvPr/>
        </p:nvSpPr>
        <p:spPr>
          <a:xfrm>
            <a:off x="72008" y="1448197"/>
            <a:ext cx="2483768" cy="1692771"/>
          </a:xfrm>
          <a:prstGeom prst="rect">
            <a:avLst/>
          </a:prstGeom>
          <a:noFill/>
        </p:spPr>
        <p:txBody>
          <a:bodyPr wrap="square" rtlCol="0">
            <a:spAutoFit/>
          </a:bodyPr>
          <a:lstStyle/>
          <a:p>
            <a:pPr algn="ctr"/>
            <a:r>
              <a:rPr lang="tr-TR" sz="2400" b="1" dirty="0" smtClean="0">
                <a:solidFill>
                  <a:schemeClr val="accent6">
                    <a:lumMod val="75000"/>
                  </a:schemeClr>
                </a:solidFill>
              </a:rPr>
              <a:t>F</a:t>
            </a:r>
            <a:r>
              <a:rPr lang="tr-TR" b="1" dirty="0" smtClean="0">
                <a:solidFill>
                  <a:schemeClr val="accent6">
                    <a:lumMod val="75000"/>
                  </a:schemeClr>
                </a:solidFill>
              </a:rPr>
              <a:t>İZİKİ </a:t>
            </a:r>
            <a:r>
              <a:rPr lang="tr-TR" sz="2400" b="1" dirty="0" smtClean="0">
                <a:solidFill>
                  <a:schemeClr val="accent6">
                    <a:lumMod val="75000"/>
                  </a:schemeClr>
                </a:solidFill>
              </a:rPr>
              <a:t>C</a:t>
            </a:r>
            <a:r>
              <a:rPr lang="tr-TR" b="1" dirty="0" smtClean="0">
                <a:solidFill>
                  <a:schemeClr val="accent6">
                    <a:lumMod val="75000"/>
                  </a:schemeClr>
                </a:solidFill>
              </a:rPr>
              <a:t>OĞRAFYA</a:t>
            </a:r>
            <a:endParaRPr lang="tr-TR" sz="1600" b="1" dirty="0" smtClean="0">
              <a:solidFill>
                <a:schemeClr val="accent6">
                  <a:lumMod val="75000"/>
                </a:schemeClr>
              </a:solidFill>
            </a:endParaRPr>
          </a:p>
          <a:p>
            <a:pPr algn="ctr"/>
            <a:r>
              <a:rPr lang="tr-TR" sz="1600" i="1" dirty="0" smtClean="0"/>
              <a:t>Atmosfer </a:t>
            </a:r>
            <a:r>
              <a:rPr lang="tr-TR" sz="1600" b="1" i="1" dirty="0" smtClean="0">
                <a:solidFill>
                  <a:schemeClr val="accent6">
                    <a:lumMod val="75000"/>
                  </a:schemeClr>
                </a:solidFill>
              </a:rPr>
              <a:t>&gt;&gt; </a:t>
            </a:r>
            <a:r>
              <a:rPr lang="tr-TR" sz="1600" i="1" dirty="0" smtClean="0"/>
              <a:t>Klimatoloji</a:t>
            </a:r>
          </a:p>
          <a:p>
            <a:pPr algn="ctr"/>
            <a:r>
              <a:rPr lang="tr-TR" sz="1600" i="1" dirty="0" smtClean="0"/>
              <a:t>Hidrosfer </a:t>
            </a:r>
            <a:r>
              <a:rPr lang="tr-TR" sz="1600" b="1" i="1" dirty="0" smtClean="0">
                <a:solidFill>
                  <a:schemeClr val="accent6">
                    <a:lumMod val="75000"/>
                  </a:schemeClr>
                </a:solidFill>
              </a:rPr>
              <a:t>&gt;&gt; </a:t>
            </a:r>
            <a:r>
              <a:rPr lang="tr-TR" sz="1600" i="1" dirty="0" smtClean="0"/>
              <a:t>Hidrografya</a:t>
            </a:r>
          </a:p>
          <a:p>
            <a:pPr algn="ctr"/>
            <a:r>
              <a:rPr lang="tr-TR" sz="1600" i="1" dirty="0" smtClean="0"/>
              <a:t>Litosfer </a:t>
            </a:r>
            <a:r>
              <a:rPr lang="tr-TR" sz="1600" b="1" i="1" dirty="0" smtClean="0">
                <a:solidFill>
                  <a:schemeClr val="accent6">
                    <a:lumMod val="75000"/>
                  </a:schemeClr>
                </a:solidFill>
              </a:rPr>
              <a:t>&gt;&gt; </a:t>
            </a:r>
            <a:r>
              <a:rPr lang="tr-TR" sz="1600" i="1" dirty="0" smtClean="0"/>
              <a:t>Jeomorfoloji</a:t>
            </a:r>
          </a:p>
          <a:p>
            <a:pPr algn="ctr"/>
            <a:r>
              <a:rPr lang="tr-TR" sz="1600" i="1" dirty="0" smtClean="0"/>
              <a:t>Biyosfer </a:t>
            </a:r>
            <a:r>
              <a:rPr lang="tr-TR" sz="1600" b="1" i="1" dirty="0" smtClean="0">
                <a:solidFill>
                  <a:schemeClr val="accent6">
                    <a:lumMod val="75000"/>
                  </a:schemeClr>
                </a:solidFill>
              </a:rPr>
              <a:t>&gt;&gt; </a:t>
            </a:r>
            <a:r>
              <a:rPr lang="tr-TR" sz="1600" i="1" dirty="0" smtClean="0"/>
              <a:t>Biyocoğrafya</a:t>
            </a:r>
          </a:p>
          <a:p>
            <a:pPr algn="ctr"/>
            <a:endParaRPr lang="tr-TR" sz="1600" i="1" dirty="0"/>
          </a:p>
        </p:txBody>
      </p:sp>
      <p:sp>
        <p:nvSpPr>
          <p:cNvPr id="6" name="5 Metin kutusu"/>
          <p:cNvSpPr txBox="1"/>
          <p:nvPr/>
        </p:nvSpPr>
        <p:spPr>
          <a:xfrm>
            <a:off x="6012160" y="1412776"/>
            <a:ext cx="3131840" cy="2185214"/>
          </a:xfrm>
          <a:prstGeom prst="rect">
            <a:avLst/>
          </a:prstGeom>
          <a:noFill/>
        </p:spPr>
        <p:txBody>
          <a:bodyPr wrap="square" rtlCol="0">
            <a:spAutoFit/>
          </a:bodyPr>
          <a:lstStyle/>
          <a:p>
            <a:pPr algn="ctr"/>
            <a:r>
              <a:rPr lang="tr-TR" sz="2400" b="1" dirty="0" smtClean="0">
                <a:solidFill>
                  <a:schemeClr val="accent6">
                    <a:lumMod val="75000"/>
                  </a:schemeClr>
                </a:solidFill>
              </a:rPr>
              <a:t>B</a:t>
            </a:r>
            <a:r>
              <a:rPr lang="tr-TR" b="1" dirty="0" smtClean="0">
                <a:solidFill>
                  <a:schemeClr val="accent6">
                    <a:lumMod val="75000"/>
                  </a:schemeClr>
                </a:solidFill>
              </a:rPr>
              <a:t>EŞERİ </a:t>
            </a:r>
            <a:r>
              <a:rPr lang="tr-TR" sz="2400" b="1" dirty="0" smtClean="0">
                <a:solidFill>
                  <a:schemeClr val="accent6">
                    <a:lumMod val="75000"/>
                  </a:schemeClr>
                </a:solidFill>
              </a:rPr>
              <a:t>C</a:t>
            </a:r>
            <a:r>
              <a:rPr lang="tr-TR" b="1" dirty="0" smtClean="0">
                <a:solidFill>
                  <a:schemeClr val="accent6">
                    <a:lumMod val="75000"/>
                  </a:schemeClr>
                </a:solidFill>
              </a:rPr>
              <a:t>OĞRAFYA</a:t>
            </a:r>
            <a:endParaRPr lang="tr-TR" sz="1600" b="1" dirty="0" smtClean="0">
              <a:solidFill>
                <a:schemeClr val="accent6">
                  <a:lumMod val="75000"/>
                </a:schemeClr>
              </a:solidFill>
            </a:endParaRPr>
          </a:p>
          <a:p>
            <a:pPr algn="ctr"/>
            <a:r>
              <a:rPr lang="tr-TR" sz="1600" i="1" dirty="0" smtClean="0"/>
              <a:t>Ekonomi </a:t>
            </a:r>
            <a:r>
              <a:rPr lang="tr-TR" sz="1600" b="1" i="1" dirty="0" smtClean="0">
                <a:solidFill>
                  <a:schemeClr val="accent6">
                    <a:lumMod val="75000"/>
                  </a:schemeClr>
                </a:solidFill>
              </a:rPr>
              <a:t>&gt;&gt;</a:t>
            </a:r>
            <a:r>
              <a:rPr lang="tr-TR" sz="1600" i="1" dirty="0" smtClean="0"/>
              <a:t> Ekonomik Coğrafya</a:t>
            </a:r>
          </a:p>
          <a:p>
            <a:pPr algn="ctr"/>
            <a:r>
              <a:rPr lang="tr-TR" sz="1600" i="1" dirty="0" smtClean="0"/>
              <a:t>Demografi </a:t>
            </a:r>
            <a:r>
              <a:rPr lang="tr-TR" sz="1600" b="1" i="1" dirty="0" smtClean="0">
                <a:solidFill>
                  <a:schemeClr val="accent6">
                    <a:lumMod val="75000"/>
                  </a:schemeClr>
                </a:solidFill>
              </a:rPr>
              <a:t>&gt;&gt; </a:t>
            </a:r>
            <a:r>
              <a:rPr lang="tr-TR" sz="1600" i="1" dirty="0" smtClean="0"/>
              <a:t>Nüfus Coğrafyası</a:t>
            </a:r>
          </a:p>
          <a:p>
            <a:pPr algn="ctr"/>
            <a:r>
              <a:rPr lang="tr-TR" sz="1600" i="1" dirty="0" smtClean="0"/>
              <a:t>Kültür </a:t>
            </a:r>
            <a:r>
              <a:rPr lang="tr-TR" sz="1600" b="1" i="1" dirty="0" smtClean="0">
                <a:solidFill>
                  <a:schemeClr val="accent6">
                    <a:lumMod val="75000"/>
                  </a:schemeClr>
                </a:solidFill>
              </a:rPr>
              <a:t>&gt;&gt; </a:t>
            </a:r>
            <a:r>
              <a:rPr lang="tr-TR" sz="1600" i="1" dirty="0" smtClean="0"/>
              <a:t>Kültürel Coğrafya</a:t>
            </a:r>
          </a:p>
          <a:p>
            <a:pPr algn="ctr"/>
            <a:r>
              <a:rPr lang="tr-TR" sz="1600" i="1" dirty="0" smtClean="0"/>
              <a:t>Siyaset </a:t>
            </a:r>
            <a:r>
              <a:rPr lang="tr-TR" sz="1600" b="1" i="1" dirty="0" smtClean="0">
                <a:solidFill>
                  <a:schemeClr val="accent6">
                    <a:lumMod val="75000"/>
                  </a:schemeClr>
                </a:solidFill>
              </a:rPr>
              <a:t>&gt;&gt; </a:t>
            </a:r>
            <a:r>
              <a:rPr lang="tr-TR" sz="1600" i="1" dirty="0" smtClean="0"/>
              <a:t>Siyasi Coğrafya</a:t>
            </a:r>
          </a:p>
          <a:p>
            <a:pPr algn="ctr"/>
            <a:r>
              <a:rPr lang="tr-TR" sz="1600" i="1" dirty="0" smtClean="0"/>
              <a:t>Turizm </a:t>
            </a:r>
            <a:r>
              <a:rPr lang="tr-TR" sz="1600" b="1" i="1" dirty="0" smtClean="0">
                <a:solidFill>
                  <a:schemeClr val="accent6">
                    <a:lumMod val="75000"/>
                  </a:schemeClr>
                </a:solidFill>
              </a:rPr>
              <a:t>&gt;&gt; </a:t>
            </a:r>
            <a:r>
              <a:rPr lang="tr-TR" sz="1600" i="1" dirty="0" smtClean="0"/>
              <a:t>Turizm Coğrafyası</a:t>
            </a:r>
          </a:p>
          <a:p>
            <a:pPr algn="ctr"/>
            <a:r>
              <a:rPr lang="tr-TR" sz="1600" i="1" dirty="0" smtClean="0"/>
              <a:t>Yerleşmeler </a:t>
            </a:r>
            <a:r>
              <a:rPr lang="tr-TR" sz="1600" b="1" i="1" dirty="0" smtClean="0">
                <a:solidFill>
                  <a:schemeClr val="accent6">
                    <a:lumMod val="75000"/>
                  </a:schemeClr>
                </a:solidFill>
              </a:rPr>
              <a:t>&gt;&gt; </a:t>
            </a:r>
            <a:r>
              <a:rPr lang="tr-TR" sz="1600" i="1" dirty="0" smtClean="0"/>
              <a:t>Yerleşme Coğrafyası</a:t>
            </a:r>
          </a:p>
          <a:p>
            <a:pPr algn="ctr"/>
            <a:endParaRPr lang="tr-TR" sz="1600" i="1" dirty="0"/>
          </a:p>
        </p:txBody>
      </p:sp>
      <p:sp>
        <p:nvSpPr>
          <p:cNvPr id="7" name="6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7" name="6 Metin kutusu"/>
          <p:cNvSpPr txBox="1"/>
          <p:nvPr/>
        </p:nvSpPr>
        <p:spPr>
          <a:xfrm>
            <a:off x="2411760" y="908720"/>
            <a:ext cx="5544616" cy="2031325"/>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endParaRPr lang="tr-TR" b="1" dirty="0" smtClean="0">
              <a:solidFill>
                <a:schemeClr val="accent2">
                  <a:lumMod val="75000"/>
                </a:schemeClr>
              </a:solidFill>
            </a:endParaRPr>
          </a:p>
          <a:p>
            <a:r>
              <a:rPr lang="tr-TR" b="1" dirty="0" smtClean="0">
                <a:solidFill>
                  <a:schemeClr val="accent2">
                    <a:lumMod val="75000"/>
                  </a:schemeClr>
                </a:solidFill>
              </a:rPr>
              <a:t>Yer, mekânın insan deneyimi ve anlamı ile zenginleşmiş şeklidir (</a:t>
            </a:r>
            <a:r>
              <a:rPr lang="tr-TR" b="1" dirty="0" err="1" smtClean="0">
                <a:solidFill>
                  <a:schemeClr val="accent2">
                    <a:lumMod val="75000"/>
                  </a:schemeClr>
                </a:solidFill>
              </a:rPr>
              <a:t>Tuan</a:t>
            </a:r>
            <a:r>
              <a:rPr lang="tr-TR" b="1" dirty="0" smtClean="0">
                <a:solidFill>
                  <a:schemeClr val="accent2">
                    <a:lumMod val="75000"/>
                  </a:schemeClr>
                </a:solidFill>
              </a:rPr>
              <a:t> 1974)</a:t>
            </a:r>
          </a:p>
          <a:p>
            <a:endParaRPr lang="tr-TR" b="1" dirty="0" smtClean="0">
              <a:solidFill>
                <a:schemeClr val="accent2">
                  <a:lumMod val="75000"/>
                </a:schemeClr>
              </a:solidFill>
            </a:endParaRPr>
          </a:p>
          <a:p>
            <a:endParaRPr lang="tr-TR" b="1" dirty="0" smtClean="0">
              <a:solidFill>
                <a:schemeClr val="accent2">
                  <a:lumMod val="75000"/>
                </a:schemeClr>
              </a:solidFill>
            </a:endParaRPr>
          </a:p>
          <a:p>
            <a:r>
              <a:rPr lang="tr-TR" b="1" dirty="0" smtClean="0">
                <a:solidFill>
                  <a:schemeClr val="accent2">
                    <a:lumMod val="75000"/>
                  </a:schemeClr>
                </a:solidFill>
              </a:rPr>
              <a:t>Yerler, “</a:t>
            </a:r>
            <a:r>
              <a:rPr lang="tr-TR" i="1" dirty="0" smtClean="0">
                <a:solidFill>
                  <a:schemeClr val="accent2">
                    <a:lumMod val="75000"/>
                  </a:schemeClr>
                </a:solidFill>
              </a:rPr>
              <a:t>anlamlandırılmış</a:t>
            </a:r>
            <a:r>
              <a:rPr lang="tr-TR" b="1" dirty="0" smtClean="0">
                <a:solidFill>
                  <a:schemeClr val="accent2">
                    <a:lumMod val="75000"/>
                  </a:schemeClr>
                </a:solidFill>
              </a:rPr>
              <a:t>” mekân parçalarıdır.</a:t>
            </a:r>
          </a:p>
          <a:p>
            <a:endParaRPr lang="tr-TR" b="1" dirty="0">
              <a:solidFill>
                <a:schemeClr val="accent2">
                  <a:lumMod val="75000"/>
                </a:schemeClr>
              </a:solidFill>
            </a:endParaRPr>
          </a:p>
        </p:txBody>
      </p:sp>
      <p:pic>
        <p:nvPicPr>
          <p:cNvPr id="8" name="7 Resim" descr="yifutuan.jpg"/>
          <p:cNvPicPr>
            <a:picLocks noChangeAspect="1"/>
          </p:cNvPicPr>
          <p:nvPr/>
        </p:nvPicPr>
        <p:blipFill>
          <a:blip r:embed="rId2" cstate="print"/>
          <a:stretch>
            <a:fillRect/>
          </a:stretch>
        </p:blipFill>
        <p:spPr>
          <a:xfrm>
            <a:off x="467704" y="908720"/>
            <a:ext cx="1440000" cy="2029091"/>
          </a:xfrm>
          <a:prstGeom prst="rect">
            <a:avLst/>
          </a:prstGeom>
          <a:ln>
            <a:solidFill>
              <a:schemeClr val="tx1"/>
            </a:solidFill>
          </a:ln>
        </p:spPr>
      </p:pic>
      <p:sp>
        <p:nvSpPr>
          <p:cNvPr id="9" name="8 Metin kutusu"/>
          <p:cNvSpPr txBox="1"/>
          <p:nvPr/>
        </p:nvSpPr>
        <p:spPr>
          <a:xfrm>
            <a:off x="395536" y="2924944"/>
            <a:ext cx="1584176" cy="307777"/>
          </a:xfrm>
          <a:prstGeom prst="rect">
            <a:avLst/>
          </a:prstGeom>
          <a:noFill/>
        </p:spPr>
        <p:txBody>
          <a:bodyPr wrap="square" rtlCol="0">
            <a:spAutoFit/>
          </a:bodyPr>
          <a:lstStyle/>
          <a:p>
            <a:pPr algn="ctr"/>
            <a:r>
              <a:rPr lang="tr-TR" sz="1400" b="1" dirty="0" err="1" smtClean="0">
                <a:solidFill>
                  <a:schemeClr val="accent2">
                    <a:lumMod val="50000"/>
                  </a:schemeClr>
                </a:solidFill>
                <a:latin typeface="Cambria" pitchFamily="18" charset="0"/>
              </a:rPr>
              <a:t>Yi</a:t>
            </a:r>
            <a:r>
              <a:rPr lang="tr-TR" sz="1400" b="1" dirty="0" smtClean="0">
                <a:solidFill>
                  <a:schemeClr val="accent2">
                    <a:lumMod val="50000"/>
                  </a:schemeClr>
                </a:solidFill>
                <a:latin typeface="Cambria" pitchFamily="18" charset="0"/>
              </a:rPr>
              <a:t> Fu TUAN</a:t>
            </a:r>
            <a:endParaRPr lang="tr-TR" sz="1400" b="1" dirty="0">
              <a:solidFill>
                <a:schemeClr val="accent2">
                  <a:lumMod val="50000"/>
                </a:schemeClr>
              </a:solidFill>
              <a:latin typeface="Cambria"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europe1.jpg"/>
          <p:cNvPicPr>
            <a:picLocks noChangeAspect="1"/>
          </p:cNvPicPr>
          <p:nvPr/>
        </p:nvPicPr>
        <p:blipFill>
          <a:blip r:embed="rId2" cstate="print"/>
          <a:stretch>
            <a:fillRect/>
          </a:stretch>
        </p:blipFill>
        <p:spPr>
          <a:xfrm>
            <a:off x="107504" y="764704"/>
            <a:ext cx="5717769" cy="5716492"/>
          </a:xfrm>
          <a:prstGeom prst="rect">
            <a:avLst/>
          </a:prstGeom>
        </p:spPr>
      </p:pic>
      <p:sp>
        <p:nvSpPr>
          <p:cNvPr id="7" name="6 Metin kutusu"/>
          <p:cNvSpPr txBox="1"/>
          <p:nvPr/>
        </p:nvSpPr>
        <p:spPr>
          <a:xfrm>
            <a:off x="5868144" y="827420"/>
            <a:ext cx="3203848"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tr-TR" b="1" u="sng" dirty="0" smtClean="0">
                <a:solidFill>
                  <a:schemeClr val="accent2">
                    <a:lumMod val="75000"/>
                  </a:schemeClr>
                </a:solidFill>
              </a:rPr>
              <a:t>Avrupa</a:t>
            </a:r>
            <a:r>
              <a:rPr lang="tr-TR" b="1" dirty="0" smtClean="0">
                <a:solidFill>
                  <a:schemeClr val="accent2">
                    <a:lumMod val="75000"/>
                  </a:schemeClr>
                </a:solidFill>
              </a:rPr>
              <a:t>’da pek çok yer gördüm.</a:t>
            </a:r>
            <a:endParaRPr lang="tr-TR"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istanbul-resimleri-52-Large.jpg"/>
          <p:cNvPicPr>
            <a:picLocks noChangeAspect="1"/>
          </p:cNvPicPr>
          <p:nvPr/>
        </p:nvPicPr>
        <p:blipFill>
          <a:blip r:embed="rId2" cstate="print"/>
          <a:srcRect t="17386"/>
          <a:stretch>
            <a:fillRect/>
          </a:stretch>
        </p:blipFill>
        <p:spPr>
          <a:xfrm>
            <a:off x="179512" y="1581258"/>
            <a:ext cx="8712968" cy="4847903"/>
          </a:xfrm>
          <a:prstGeom prst="rect">
            <a:avLst/>
          </a:prstGeom>
        </p:spPr>
      </p:pic>
      <p:sp>
        <p:nvSpPr>
          <p:cNvPr id="7" name="6 Metin kutusu"/>
          <p:cNvSpPr txBox="1"/>
          <p:nvPr/>
        </p:nvSpPr>
        <p:spPr>
          <a:xfrm>
            <a:off x="5688632" y="908720"/>
            <a:ext cx="3203848" cy="646331"/>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tr-TR" b="1" dirty="0" smtClean="0">
                <a:solidFill>
                  <a:schemeClr val="accent2">
                    <a:lumMod val="75000"/>
                  </a:schemeClr>
                </a:solidFill>
              </a:rPr>
              <a:t>İstanbul, </a:t>
            </a:r>
            <a:r>
              <a:rPr lang="tr-TR" b="1" u="sng" dirty="0" smtClean="0">
                <a:solidFill>
                  <a:schemeClr val="accent2">
                    <a:lumMod val="75000"/>
                  </a:schemeClr>
                </a:solidFill>
              </a:rPr>
              <a:t>Türkiye</a:t>
            </a:r>
            <a:r>
              <a:rPr lang="tr-TR" b="1" dirty="0" smtClean="0">
                <a:solidFill>
                  <a:schemeClr val="accent2">
                    <a:lumMod val="75000"/>
                  </a:schemeClr>
                </a:solidFill>
              </a:rPr>
              <a:t>’de görülmesi gereken yerler arasındadır.</a:t>
            </a:r>
            <a:endParaRPr lang="tr-TR"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jerusalem-city-map.jpg"/>
          <p:cNvPicPr>
            <a:picLocks noChangeAspect="1"/>
          </p:cNvPicPr>
          <p:nvPr/>
        </p:nvPicPr>
        <p:blipFill>
          <a:blip r:embed="rId2" cstate="print"/>
          <a:stretch>
            <a:fillRect/>
          </a:stretch>
        </p:blipFill>
        <p:spPr>
          <a:xfrm>
            <a:off x="395536" y="1351315"/>
            <a:ext cx="8352928" cy="5160762"/>
          </a:xfrm>
          <a:prstGeom prst="rect">
            <a:avLst/>
          </a:prstGeom>
        </p:spPr>
      </p:pic>
      <p:sp>
        <p:nvSpPr>
          <p:cNvPr id="7" name="6 Metin kutusu"/>
          <p:cNvSpPr txBox="1"/>
          <p:nvPr/>
        </p:nvSpPr>
        <p:spPr>
          <a:xfrm>
            <a:off x="5292080" y="980728"/>
            <a:ext cx="3203848" cy="369332"/>
          </a:xfrm>
          <a:prstGeom prst="rect">
            <a:avLst/>
          </a:prstGeom>
          <a:solidFill>
            <a:schemeClr val="accent2">
              <a:lumMod val="20000"/>
              <a:lumOff val="80000"/>
            </a:schemeClr>
          </a:solidFill>
          <a:ln>
            <a:solidFill>
              <a:schemeClr val="accent2">
                <a:lumMod val="75000"/>
              </a:schemeClr>
            </a:solidFill>
          </a:ln>
        </p:spPr>
        <p:txBody>
          <a:bodyPr wrap="square" rtlCol="0">
            <a:spAutoFit/>
          </a:bodyPr>
          <a:lstStyle/>
          <a:p>
            <a:r>
              <a:rPr lang="tr-TR" b="1" u="sng" dirty="0" smtClean="0">
                <a:solidFill>
                  <a:schemeClr val="accent2">
                    <a:lumMod val="75000"/>
                  </a:schemeClr>
                </a:solidFill>
              </a:rPr>
              <a:t>Kudüs</a:t>
            </a:r>
            <a:r>
              <a:rPr lang="tr-TR" b="1" dirty="0" smtClean="0">
                <a:solidFill>
                  <a:schemeClr val="accent2">
                    <a:lumMod val="75000"/>
                  </a:schemeClr>
                </a:solidFill>
              </a:rPr>
              <a:t>’te ziyaret edilecek yerler</a:t>
            </a:r>
            <a:endParaRPr lang="tr-TR" b="1"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“YER”İN ANLAMI</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Sallie HS2.jpg"/>
          <p:cNvPicPr>
            <a:picLocks noChangeAspect="1"/>
          </p:cNvPicPr>
          <p:nvPr/>
        </p:nvPicPr>
        <p:blipFill>
          <a:blip r:embed="rId2" cstate="print"/>
          <a:stretch>
            <a:fillRect/>
          </a:stretch>
        </p:blipFill>
        <p:spPr>
          <a:xfrm>
            <a:off x="179512" y="980728"/>
            <a:ext cx="1440000" cy="1468235"/>
          </a:xfrm>
          <a:prstGeom prst="rect">
            <a:avLst/>
          </a:prstGeom>
          <a:ln>
            <a:solidFill>
              <a:schemeClr val="tx1"/>
            </a:solidFill>
          </a:ln>
        </p:spPr>
      </p:pic>
      <p:pic>
        <p:nvPicPr>
          <p:cNvPr id="7" name="6 Resim" descr="cropped-PKnox_1760x1600.jpg"/>
          <p:cNvPicPr>
            <a:picLocks noChangeAspect="1"/>
          </p:cNvPicPr>
          <p:nvPr/>
        </p:nvPicPr>
        <p:blipFill>
          <a:blip r:embed="rId3" cstate="print"/>
          <a:stretch>
            <a:fillRect/>
          </a:stretch>
        </p:blipFill>
        <p:spPr>
          <a:xfrm>
            <a:off x="179672" y="2852936"/>
            <a:ext cx="1440000" cy="1309091"/>
          </a:xfrm>
          <a:prstGeom prst="rect">
            <a:avLst/>
          </a:prstGeom>
          <a:ln>
            <a:solidFill>
              <a:schemeClr val="tx1"/>
            </a:solidFill>
          </a:ln>
        </p:spPr>
      </p:pic>
      <p:sp>
        <p:nvSpPr>
          <p:cNvPr id="8" name="7 Dikdörtgen"/>
          <p:cNvSpPr/>
          <p:nvPr/>
        </p:nvSpPr>
        <p:spPr>
          <a:xfrm>
            <a:off x="110541" y="2420888"/>
            <a:ext cx="1509131" cy="307777"/>
          </a:xfrm>
          <a:prstGeom prst="rect">
            <a:avLst/>
          </a:prstGeom>
        </p:spPr>
        <p:txBody>
          <a:bodyPr wrap="none">
            <a:spAutoFit/>
          </a:bodyPr>
          <a:lstStyle/>
          <a:p>
            <a:r>
              <a:rPr lang="tr-TR" sz="1400" b="1" dirty="0" err="1" smtClean="0">
                <a:solidFill>
                  <a:schemeClr val="accent2">
                    <a:lumMod val="50000"/>
                  </a:schemeClr>
                </a:solidFill>
                <a:latin typeface="Cambria" pitchFamily="18" charset="0"/>
              </a:rPr>
              <a:t>Sallie</a:t>
            </a:r>
            <a:r>
              <a:rPr lang="tr-TR" sz="1400" b="1" dirty="0" smtClean="0">
                <a:solidFill>
                  <a:schemeClr val="accent2">
                    <a:lumMod val="50000"/>
                  </a:schemeClr>
                </a:solidFill>
                <a:latin typeface="Cambria" pitchFamily="18" charset="0"/>
              </a:rPr>
              <a:t> MARSTON</a:t>
            </a:r>
            <a:endParaRPr lang="tr-TR" sz="1400" b="1" dirty="0">
              <a:solidFill>
                <a:schemeClr val="accent2">
                  <a:lumMod val="50000"/>
                </a:schemeClr>
              </a:solidFill>
              <a:latin typeface="Cambria" pitchFamily="18" charset="0"/>
            </a:endParaRPr>
          </a:p>
        </p:txBody>
      </p:sp>
      <p:sp>
        <p:nvSpPr>
          <p:cNvPr id="9" name="8 Dikdörtgen"/>
          <p:cNvSpPr/>
          <p:nvPr/>
        </p:nvSpPr>
        <p:spPr>
          <a:xfrm>
            <a:off x="251520" y="4149080"/>
            <a:ext cx="1245213" cy="307777"/>
          </a:xfrm>
          <a:prstGeom prst="rect">
            <a:avLst/>
          </a:prstGeom>
        </p:spPr>
        <p:txBody>
          <a:bodyPr wrap="none">
            <a:spAutoFit/>
          </a:bodyPr>
          <a:lstStyle/>
          <a:p>
            <a:r>
              <a:rPr lang="tr-TR" sz="1400" b="1" dirty="0" smtClean="0">
                <a:solidFill>
                  <a:schemeClr val="accent2">
                    <a:lumMod val="50000"/>
                  </a:schemeClr>
                </a:solidFill>
                <a:latin typeface="Cambria" pitchFamily="18" charset="0"/>
              </a:rPr>
              <a:t>Paul L. KNOX</a:t>
            </a:r>
            <a:endParaRPr lang="tr-TR" sz="1400" dirty="0">
              <a:solidFill>
                <a:schemeClr val="accent2">
                  <a:lumMod val="50000"/>
                </a:schemeClr>
              </a:solidFill>
              <a:latin typeface="Cambria" pitchFamily="18" charset="0"/>
            </a:endParaRPr>
          </a:p>
        </p:txBody>
      </p:sp>
      <p:sp>
        <p:nvSpPr>
          <p:cNvPr id="10" name="9 Metin kutusu"/>
          <p:cNvSpPr txBox="1"/>
          <p:nvPr/>
        </p:nvSpPr>
        <p:spPr>
          <a:xfrm>
            <a:off x="1835696" y="980728"/>
            <a:ext cx="5904656" cy="5016758"/>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endParaRPr>
          </a:p>
          <a:p>
            <a:r>
              <a:rPr lang="tr-TR" sz="2000" dirty="0" smtClean="0">
                <a:solidFill>
                  <a:schemeClr val="accent2">
                    <a:lumMod val="75000"/>
                  </a:schemeClr>
                </a:solidFill>
              </a:rPr>
              <a:t>“Yerler, insanların </a:t>
            </a:r>
            <a:r>
              <a:rPr lang="tr-TR" sz="2000" b="1" dirty="0" smtClean="0">
                <a:solidFill>
                  <a:schemeClr val="accent2">
                    <a:lumMod val="75000"/>
                  </a:schemeClr>
                </a:solidFill>
              </a:rPr>
              <a:t>kolektif hafızaları</a:t>
            </a:r>
            <a:r>
              <a:rPr lang="tr-TR" sz="2000" dirty="0" smtClean="0">
                <a:solidFill>
                  <a:schemeClr val="accent2">
                    <a:lumMod val="75000"/>
                  </a:schemeClr>
                </a:solidFill>
              </a:rPr>
              <a:t>na katkıda bulunur be güçlü duygusal ve kültürel </a:t>
            </a:r>
            <a:r>
              <a:rPr lang="tr-TR" sz="2000" b="1" dirty="0" smtClean="0">
                <a:solidFill>
                  <a:schemeClr val="accent2">
                    <a:lumMod val="75000"/>
                  </a:schemeClr>
                </a:solidFill>
              </a:rPr>
              <a:t>sembol</a:t>
            </a:r>
            <a:r>
              <a:rPr lang="tr-TR" sz="2000" dirty="0" smtClean="0">
                <a:solidFill>
                  <a:schemeClr val="accent2">
                    <a:lumMod val="75000"/>
                  </a:schemeClr>
                </a:solidFill>
              </a:rPr>
              <a:t>ler haline gelirler. Amerika’da, New York’taki </a:t>
            </a:r>
            <a:r>
              <a:rPr lang="tr-TR" sz="2000" i="1" dirty="0" err="1" smtClean="0">
                <a:solidFill>
                  <a:schemeClr val="accent2">
                    <a:lumMod val="75000"/>
                  </a:schemeClr>
                </a:solidFill>
              </a:rPr>
              <a:t>Times</a:t>
            </a:r>
            <a:r>
              <a:rPr lang="tr-TR" sz="2000" i="1" dirty="0" smtClean="0">
                <a:solidFill>
                  <a:schemeClr val="accent2">
                    <a:lumMod val="75000"/>
                  </a:schemeClr>
                </a:solidFill>
              </a:rPr>
              <a:t> </a:t>
            </a:r>
            <a:r>
              <a:rPr lang="tr-TR" sz="2000" i="1" dirty="0" err="1" smtClean="0">
                <a:solidFill>
                  <a:schemeClr val="accent2">
                    <a:lumMod val="75000"/>
                  </a:schemeClr>
                </a:solidFill>
              </a:rPr>
              <a:t>Square</a:t>
            </a:r>
            <a:r>
              <a:rPr lang="tr-TR" sz="2000" dirty="0" smtClean="0">
                <a:solidFill>
                  <a:schemeClr val="accent2">
                    <a:lumMod val="75000"/>
                  </a:schemeClr>
                </a:solidFill>
              </a:rPr>
              <a:t>, Washington </a:t>
            </a:r>
            <a:r>
              <a:rPr lang="tr-TR" sz="2000" dirty="0" err="1" smtClean="0">
                <a:solidFill>
                  <a:schemeClr val="accent2">
                    <a:lumMod val="75000"/>
                  </a:schemeClr>
                </a:solidFill>
              </a:rPr>
              <a:t>DC’deki</a:t>
            </a:r>
            <a:r>
              <a:rPr lang="tr-TR" sz="2000" dirty="0" smtClean="0">
                <a:solidFill>
                  <a:schemeClr val="accent2">
                    <a:lumMod val="75000"/>
                  </a:schemeClr>
                </a:solidFill>
              </a:rPr>
              <a:t> </a:t>
            </a:r>
            <a:r>
              <a:rPr lang="tr-TR" sz="2000" dirty="0" err="1" smtClean="0">
                <a:solidFill>
                  <a:schemeClr val="accent2">
                    <a:lumMod val="75000"/>
                  </a:schemeClr>
                </a:solidFill>
              </a:rPr>
              <a:t>The</a:t>
            </a:r>
            <a:r>
              <a:rPr lang="tr-TR" sz="2000" dirty="0" smtClean="0">
                <a:solidFill>
                  <a:schemeClr val="accent2">
                    <a:lumMod val="75000"/>
                  </a:schemeClr>
                </a:solidFill>
              </a:rPr>
              <a:t> </a:t>
            </a:r>
            <a:r>
              <a:rPr lang="tr-TR" sz="2000" dirty="0" err="1" smtClean="0">
                <a:solidFill>
                  <a:schemeClr val="accent2">
                    <a:lumMod val="75000"/>
                  </a:schemeClr>
                </a:solidFill>
              </a:rPr>
              <a:t>Mall’u</a:t>
            </a:r>
            <a:r>
              <a:rPr lang="tr-TR" sz="2000" dirty="0" smtClean="0">
                <a:solidFill>
                  <a:schemeClr val="accent2">
                    <a:lumMod val="75000"/>
                  </a:schemeClr>
                </a:solidFill>
              </a:rPr>
              <a:t>, Los </a:t>
            </a:r>
            <a:r>
              <a:rPr lang="tr-TR" sz="2000" dirty="0" err="1" smtClean="0">
                <a:solidFill>
                  <a:schemeClr val="accent2">
                    <a:lumMod val="75000"/>
                  </a:schemeClr>
                </a:solidFill>
              </a:rPr>
              <a:t>Angeles’taki</a:t>
            </a:r>
            <a:r>
              <a:rPr lang="tr-TR" sz="2000" dirty="0" smtClean="0">
                <a:solidFill>
                  <a:schemeClr val="accent2">
                    <a:lumMod val="75000"/>
                  </a:schemeClr>
                </a:solidFill>
              </a:rPr>
              <a:t> </a:t>
            </a:r>
            <a:r>
              <a:rPr lang="tr-TR" sz="2000" dirty="0" err="1" smtClean="0">
                <a:solidFill>
                  <a:schemeClr val="accent2">
                    <a:lumMod val="75000"/>
                  </a:schemeClr>
                </a:solidFill>
              </a:rPr>
              <a:t>Holywood</a:t>
            </a:r>
            <a:r>
              <a:rPr lang="tr-TR" sz="2000" dirty="0" smtClean="0">
                <a:solidFill>
                  <a:schemeClr val="accent2">
                    <a:lumMod val="75000"/>
                  </a:schemeClr>
                </a:solidFill>
              </a:rPr>
              <a:t> Bulvarı’nı ve </a:t>
            </a:r>
            <a:r>
              <a:rPr lang="tr-TR" sz="2000" dirty="0" err="1" smtClean="0">
                <a:solidFill>
                  <a:schemeClr val="accent2">
                    <a:lumMod val="75000"/>
                  </a:schemeClr>
                </a:solidFill>
              </a:rPr>
              <a:t>Memphis’teki</a:t>
            </a:r>
            <a:r>
              <a:rPr lang="tr-TR" sz="2000" dirty="0" smtClean="0">
                <a:solidFill>
                  <a:schemeClr val="accent2">
                    <a:lumMod val="75000"/>
                  </a:schemeClr>
                </a:solidFill>
              </a:rPr>
              <a:t> </a:t>
            </a:r>
            <a:r>
              <a:rPr lang="tr-TR" sz="2000" dirty="0" err="1" smtClean="0">
                <a:solidFill>
                  <a:schemeClr val="accent2">
                    <a:lumMod val="75000"/>
                  </a:schemeClr>
                </a:solidFill>
              </a:rPr>
              <a:t>Gracelan’i</a:t>
            </a:r>
            <a:r>
              <a:rPr lang="tr-TR" sz="2000" dirty="0" smtClean="0">
                <a:solidFill>
                  <a:schemeClr val="accent2">
                    <a:lumMod val="75000"/>
                  </a:schemeClr>
                </a:solidFill>
              </a:rPr>
              <a:t> göz önüne alın. </a:t>
            </a:r>
          </a:p>
          <a:p>
            <a:endParaRPr lang="tr-TR" sz="2000" dirty="0" smtClean="0">
              <a:solidFill>
                <a:schemeClr val="accent2">
                  <a:lumMod val="75000"/>
                </a:schemeClr>
              </a:solidFill>
            </a:endParaRPr>
          </a:p>
          <a:p>
            <a:r>
              <a:rPr lang="tr-TR" sz="2000" dirty="0" smtClean="0">
                <a:solidFill>
                  <a:schemeClr val="accent2">
                    <a:lumMod val="75000"/>
                  </a:schemeClr>
                </a:solidFill>
              </a:rPr>
              <a:t>Ve pek çok insan için de, </a:t>
            </a:r>
            <a:r>
              <a:rPr lang="tr-TR" sz="2000" b="1" dirty="0" smtClean="0">
                <a:solidFill>
                  <a:schemeClr val="accent2">
                    <a:lumMod val="75000"/>
                  </a:schemeClr>
                </a:solidFill>
              </a:rPr>
              <a:t>sıradan yerler </a:t>
            </a:r>
            <a:r>
              <a:rPr lang="tr-TR" sz="2000" dirty="0" smtClean="0">
                <a:solidFill>
                  <a:schemeClr val="accent2">
                    <a:lumMod val="75000"/>
                  </a:schemeClr>
                </a:solidFill>
              </a:rPr>
              <a:t>özel bir anlam taşır; çocuklunuzun geçtiği mahalle, üniversite </a:t>
            </a:r>
            <a:r>
              <a:rPr lang="tr-TR" sz="2000" dirty="0" err="1" smtClean="0">
                <a:solidFill>
                  <a:schemeClr val="accent2">
                    <a:lumMod val="75000"/>
                  </a:schemeClr>
                </a:solidFill>
              </a:rPr>
              <a:t>kampüsü</a:t>
            </a:r>
            <a:r>
              <a:rPr lang="tr-TR" sz="2000" dirty="0" smtClean="0">
                <a:solidFill>
                  <a:schemeClr val="accent2">
                    <a:lumMod val="75000"/>
                  </a:schemeClr>
                </a:solidFill>
              </a:rPr>
              <a:t>, bir </a:t>
            </a:r>
            <a:r>
              <a:rPr lang="tr-TR" sz="2000" dirty="0" err="1" smtClean="0">
                <a:solidFill>
                  <a:schemeClr val="accent2">
                    <a:lumMod val="75000"/>
                  </a:schemeClr>
                </a:solidFill>
              </a:rPr>
              <a:t>beyzbol</a:t>
            </a:r>
            <a:r>
              <a:rPr lang="tr-TR" sz="2000" dirty="0" smtClean="0">
                <a:solidFill>
                  <a:schemeClr val="accent2">
                    <a:lumMod val="75000"/>
                  </a:schemeClr>
                </a:solidFill>
              </a:rPr>
              <a:t> stadyumu ya da aileyle yapılan bir tatilin geçirildiği bir nokta. </a:t>
            </a:r>
          </a:p>
          <a:p>
            <a:endParaRPr lang="tr-TR" sz="2000" dirty="0" smtClean="0">
              <a:solidFill>
                <a:schemeClr val="accent2">
                  <a:lumMod val="75000"/>
                </a:schemeClr>
              </a:solidFill>
            </a:endParaRPr>
          </a:p>
          <a:p>
            <a:r>
              <a:rPr lang="tr-TR" sz="2000" dirty="0" smtClean="0">
                <a:solidFill>
                  <a:schemeClr val="accent2">
                    <a:lumMod val="75000"/>
                  </a:schemeClr>
                </a:solidFill>
              </a:rPr>
              <a:t>Bu katmanlı anlamlar, yerlerin </a:t>
            </a:r>
            <a:r>
              <a:rPr lang="tr-TR" sz="2000" b="1" dirty="0" smtClean="0">
                <a:solidFill>
                  <a:schemeClr val="accent2">
                    <a:lumMod val="75000"/>
                  </a:schemeClr>
                </a:solidFill>
              </a:rPr>
              <a:t>sosyal inşasını </a:t>
            </a:r>
            <a:r>
              <a:rPr lang="tr-TR" sz="2000" dirty="0" smtClean="0">
                <a:solidFill>
                  <a:schemeClr val="accent2">
                    <a:lumMod val="75000"/>
                  </a:schemeClr>
                </a:solidFill>
              </a:rPr>
              <a:t>yansıtmaktadır ki farklı gruplar, farklı amaçlarla, farklı anlamlar yüklenir” (</a:t>
            </a:r>
            <a:r>
              <a:rPr lang="tr-TR" sz="2000" dirty="0" err="1" smtClean="0">
                <a:solidFill>
                  <a:schemeClr val="accent2">
                    <a:lumMod val="75000"/>
                  </a:schemeClr>
                </a:solidFill>
              </a:rPr>
              <a:t>Knox</a:t>
            </a:r>
            <a:r>
              <a:rPr lang="tr-TR" sz="2000" dirty="0" smtClean="0">
                <a:solidFill>
                  <a:schemeClr val="accent2">
                    <a:lumMod val="75000"/>
                  </a:schemeClr>
                </a:solidFill>
              </a:rPr>
              <a:t> </a:t>
            </a:r>
            <a:r>
              <a:rPr lang="tr-TR" sz="2000" dirty="0" err="1" smtClean="0">
                <a:solidFill>
                  <a:schemeClr val="accent2">
                    <a:lumMod val="75000"/>
                  </a:schemeClr>
                </a:solidFill>
              </a:rPr>
              <a:t>and</a:t>
            </a:r>
            <a:r>
              <a:rPr lang="tr-TR" sz="2000" dirty="0" smtClean="0">
                <a:solidFill>
                  <a:schemeClr val="accent2">
                    <a:lumMod val="75000"/>
                  </a:schemeClr>
                </a:solidFill>
              </a:rPr>
              <a:t> </a:t>
            </a:r>
            <a:r>
              <a:rPr lang="tr-TR" sz="2000" dirty="0" err="1" smtClean="0">
                <a:solidFill>
                  <a:schemeClr val="accent2">
                    <a:lumMod val="75000"/>
                  </a:schemeClr>
                </a:solidFill>
              </a:rPr>
              <a:t>Marston</a:t>
            </a:r>
            <a:r>
              <a:rPr lang="tr-TR" sz="2000" dirty="0" smtClean="0">
                <a:solidFill>
                  <a:schemeClr val="accent2">
                    <a:lumMod val="75000"/>
                  </a:schemeClr>
                </a:solidFill>
              </a:rPr>
              <a:t> 2012:5).</a:t>
            </a:r>
          </a:p>
          <a:p>
            <a:endParaRPr lang="tr-TR" sz="2000" b="1" dirty="0" smtClean="0">
              <a:solidFill>
                <a:schemeClr val="accent2">
                  <a:lumMod val="75000"/>
                </a:schemeClr>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“YER”İN ANLAMI</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11" name="10 Resim" descr="new-years-by-timessquarenycdotorg3 copy.jpg"/>
          <p:cNvPicPr>
            <a:picLocks noChangeAspect="1"/>
          </p:cNvPicPr>
          <p:nvPr/>
        </p:nvPicPr>
        <p:blipFill>
          <a:blip r:embed="rId2" cstate="print"/>
          <a:stretch>
            <a:fillRect/>
          </a:stretch>
        </p:blipFill>
        <p:spPr>
          <a:xfrm>
            <a:off x="107504" y="836712"/>
            <a:ext cx="3600000" cy="2880000"/>
          </a:xfrm>
          <a:prstGeom prst="rect">
            <a:avLst/>
          </a:prstGeom>
        </p:spPr>
      </p:pic>
      <p:pic>
        <p:nvPicPr>
          <p:cNvPr id="12" name="11 Resim" descr="national mall copy.jpg"/>
          <p:cNvPicPr>
            <a:picLocks noChangeAspect="1"/>
          </p:cNvPicPr>
          <p:nvPr/>
        </p:nvPicPr>
        <p:blipFill>
          <a:blip r:embed="rId3" cstate="print"/>
          <a:stretch>
            <a:fillRect/>
          </a:stretch>
        </p:blipFill>
        <p:spPr>
          <a:xfrm>
            <a:off x="107504" y="3789040"/>
            <a:ext cx="3600000" cy="2700000"/>
          </a:xfrm>
          <a:prstGeom prst="rect">
            <a:avLst/>
          </a:prstGeom>
        </p:spPr>
      </p:pic>
      <p:pic>
        <p:nvPicPr>
          <p:cNvPr id="13" name="12 Resim" descr="Hollywood_boulevard_from_kodak_theatre (1) copy.jpg"/>
          <p:cNvPicPr>
            <a:picLocks noChangeAspect="1"/>
          </p:cNvPicPr>
          <p:nvPr/>
        </p:nvPicPr>
        <p:blipFill>
          <a:blip r:embed="rId4" cstate="print"/>
          <a:srcRect l="8336" r="8336"/>
          <a:stretch>
            <a:fillRect/>
          </a:stretch>
        </p:blipFill>
        <p:spPr>
          <a:xfrm>
            <a:off x="4428651" y="836712"/>
            <a:ext cx="3599733" cy="2880000"/>
          </a:xfrm>
          <a:prstGeom prst="rect">
            <a:avLst/>
          </a:prstGeom>
        </p:spPr>
      </p:pic>
      <p:pic>
        <p:nvPicPr>
          <p:cNvPr id="14" name="13 Resim" descr="Graceland_front.jpg"/>
          <p:cNvPicPr>
            <a:picLocks noChangeAspect="1"/>
          </p:cNvPicPr>
          <p:nvPr/>
        </p:nvPicPr>
        <p:blipFill>
          <a:blip r:embed="rId5" cstate="print"/>
          <a:stretch>
            <a:fillRect/>
          </a:stretch>
        </p:blipFill>
        <p:spPr>
          <a:xfrm>
            <a:off x="4428384" y="3789040"/>
            <a:ext cx="3600000" cy="2700000"/>
          </a:xfrm>
          <a:prstGeom prst="rect">
            <a:avLst/>
          </a:prstGeom>
        </p:spPr>
      </p:pic>
      <p:sp>
        <p:nvSpPr>
          <p:cNvPr id="15" name="14 Metin kutusu"/>
          <p:cNvSpPr txBox="1"/>
          <p:nvPr/>
        </p:nvSpPr>
        <p:spPr>
          <a:xfrm>
            <a:off x="3707904" y="980728"/>
            <a:ext cx="461665" cy="2736304"/>
          </a:xfrm>
          <a:prstGeom prst="rect">
            <a:avLst/>
          </a:prstGeom>
          <a:solidFill>
            <a:schemeClr val="accent2">
              <a:lumMod val="20000"/>
              <a:lumOff val="80000"/>
            </a:schemeClr>
          </a:solidFill>
        </p:spPr>
        <p:txBody>
          <a:bodyPr vert="vert270" wrap="square" rtlCol="0">
            <a:spAutoFit/>
          </a:bodyPr>
          <a:lstStyle/>
          <a:p>
            <a:pPr algn="ctr"/>
            <a:r>
              <a:rPr lang="tr-TR" b="1" dirty="0" err="1" smtClean="0">
                <a:solidFill>
                  <a:schemeClr val="accent2">
                    <a:lumMod val="50000"/>
                  </a:schemeClr>
                </a:solidFill>
              </a:rPr>
              <a:t>Times</a:t>
            </a:r>
            <a:r>
              <a:rPr lang="tr-TR" b="1" dirty="0" smtClean="0">
                <a:solidFill>
                  <a:schemeClr val="accent2">
                    <a:lumMod val="50000"/>
                  </a:schemeClr>
                </a:solidFill>
              </a:rPr>
              <a:t> </a:t>
            </a:r>
            <a:r>
              <a:rPr lang="tr-TR" b="1" dirty="0" err="1" smtClean="0">
                <a:solidFill>
                  <a:schemeClr val="accent2">
                    <a:lumMod val="50000"/>
                  </a:schemeClr>
                </a:solidFill>
              </a:rPr>
              <a:t>Square</a:t>
            </a:r>
            <a:r>
              <a:rPr lang="tr-TR" b="1" dirty="0" smtClean="0">
                <a:solidFill>
                  <a:schemeClr val="accent2">
                    <a:lumMod val="50000"/>
                  </a:schemeClr>
                </a:solidFill>
              </a:rPr>
              <a:t>, </a:t>
            </a:r>
            <a:r>
              <a:rPr lang="tr-TR" i="1" dirty="0" smtClean="0">
                <a:solidFill>
                  <a:schemeClr val="accent2">
                    <a:lumMod val="50000"/>
                  </a:schemeClr>
                </a:solidFill>
              </a:rPr>
              <a:t>New York</a:t>
            </a:r>
            <a:endParaRPr lang="tr-TR" i="1" dirty="0">
              <a:solidFill>
                <a:schemeClr val="accent2">
                  <a:lumMod val="50000"/>
                </a:schemeClr>
              </a:solidFill>
            </a:endParaRPr>
          </a:p>
        </p:txBody>
      </p:sp>
      <p:sp>
        <p:nvSpPr>
          <p:cNvPr id="16" name="15 Metin kutusu"/>
          <p:cNvSpPr txBox="1"/>
          <p:nvPr/>
        </p:nvSpPr>
        <p:spPr>
          <a:xfrm>
            <a:off x="3707904" y="4005064"/>
            <a:ext cx="430887" cy="2448272"/>
          </a:xfrm>
          <a:prstGeom prst="rect">
            <a:avLst/>
          </a:prstGeom>
          <a:solidFill>
            <a:schemeClr val="accent2">
              <a:lumMod val="20000"/>
              <a:lumOff val="80000"/>
            </a:schemeClr>
          </a:solidFill>
        </p:spPr>
        <p:txBody>
          <a:bodyPr vert="vert270" wrap="square" rtlCol="0">
            <a:spAutoFit/>
          </a:bodyPr>
          <a:lstStyle/>
          <a:p>
            <a:r>
              <a:rPr lang="tr-TR" sz="1600" b="1" dirty="0" err="1" smtClean="0">
                <a:solidFill>
                  <a:schemeClr val="accent2">
                    <a:lumMod val="50000"/>
                  </a:schemeClr>
                </a:solidFill>
              </a:rPr>
              <a:t>The</a:t>
            </a:r>
            <a:r>
              <a:rPr lang="tr-TR" sz="1600" b="1" dirty="0" smtClean="0">
                <a:solidFill>
                  <a:schemeClr val="accent2">
                    <a:lumMod val="50000"/>
                  </a:schemeClr>
                </a:solidFill>
              </a:rPr>
              <a:t> </a:t>
            </a:r>
            <a:r>
              <a:rPr lang="tr-TR" sz="1600" b="1" dirty="0" err="1" smtClean="0">
                <a:solidFill>
                  <a:schemeClr val="accent2">
                    <a:lumMod val="50000"/>
                  </a:schemeClr>
                </a:solidFill>
              </a:rPr>
              <a:t>Mall</a:t>
            </a:r>
            <a:r>
              <a:rPr lang="tr-TR" sz="1600" dirty="0" smtClean="0">
                <a:solidFill>
                  <a:schemeClr val="accent2">
                    <a:lumMod val="50000"/>
                  </a:schemeClr>
                </a:solidFill>
              </a:rPr>
              <a:t>, </a:t>
            </a:r>
            <a:r>
              <a:rPr lang="tr-TR" sz="1600" i="1" dirty="0" smtClean="0">
                <a:solidFill>
                  <a:schemeClr val="accent2">
                    <a:lumMod val="50000"/>
                  </a:schemeClr>
                </a:solidFill>
              </a:rPr>
              <a:t>Washington</a:t>
            </a:r>
            <a:r>
              <a:rPr lang="tr-TR" sz="1600" dirty="0" smtClean="0">
                <a:solidFill>
                  <a:schemeClr val="accent2">
                    <a:lumMod val="50000"/>
                  </a:schemeClr>
                </a:solidFill>
              </a:rPr>
              <a:t> DC</a:t>
            </a:r>
            <a:endParaRPr lang="tr-TR" sz="1600" i="1" dirty="0">
              <a:solidFill>
                <a:schemeClr val="accent2">
                  <a:lumMod val="50000"/>
                </a:schemeClr>
              </a:solidFill>
            </a:endParaRPr>
          </a:p>
        </p:txBody>
      </p:sp>
      <p:sp>
        <p:nvSpPr>
          <p:cNvPr id="17" name="16 Metin kutusu"/>
          <p:cNvSpPr txBox="1"/>
          <p:nvPr/>
        </p:nvSpPr>
        <p:spPr>
          <a:xfrm>
            <a:off x="8028384" y="836712"/>
            <a:ext cx="415498" cy="2880320"/>
          </a:xfrm>
          <a:prstGeom prst="rect">
            <a:avLst/>
          </a:prstGeom>
          <a:solidFill>
            <a:schemeClr val="accent2">
              <a:lumMod val="20000"/>
              <a:lumOff val="80000"/>
            </a:schemeClr>
          </a:solidFill>
        </p:spPr>
        <p:txBody>
          <a:bodyPr vert="vert270" wrap="square" rtlCol="0">
            <a:spAutoFit/>
          </a:bodyPr>
          <a:lstStyle/>
          <a:p>
            <a:r>
              <a:rPr lang="tr-TR" sz="1500" b="1" dirty="0" err="1" smtClean="0">
                <a:solidFill>
                  <a:schemeClr val="accent2">
                    <a:lumMod val="50000"/>
                  </a:schemeClr>
                </a:solidFill>
              </a:rPr>
              <a:t>Holywood</a:t>
            </a:r>
            <a:r>
              <a:rPr lang="tr-TR" sz="1500" b="1" dirty="0" smtClean="0">
                <a:solidFill>
                  <a:schemeClr val="accent2">
                    <a:lumMod val="50000"/>
                  </a:schemeClr>
                </a:solidFill>
              </a:rPr>
              <a:t> </a:t>
            </a:r>
            <a:r>
              <a:rPr lang="tr-TR" sz="1500" b="1" dirty="0" err="1" smtClean="0">
                <a:solidFill>
                  <a:schemeClr val="accent2">
                    <a:lumMod val="50000"/>
                  </a:schemeClr>
                </a:solidFill>
              </a:rPr>
              <a:t>Boulevard</a:t>
            </a:r>
            <a:r>
              <a:rPr lang="tr-TR" sz="1500" b="1" dirty="0" smtClean="0">
                <a:solidFill>
                  <a:schemeClr val="accent2">
                    <a:lumMod val="50000"/>
                  </a:schemeClr>
                </a:solidFill>
              </a:rPr>
              <a:t>, </a:t>
            </a:r>
            <a:r>
              <a:rPr lang="tr-TR" sz="1500" i="1" dirty="0" smtClean="0">
                <a:solidFill>
                  <a:schemeClr val="accent2">
                    <a:lumMod val="50000"/>
                  </a:schemeClr>
                </a:solidFill>
              </a:rPr>
              <a:t>Los Angeles</a:t>
            </a:r>
            <a:endParaRPr lang="tr-TR" sz="1500" i="1" dirty="0">
              <a:solidFill>
                <a:schemeClr val="accent2">
                  <a:lumMod val="50000"/>
                </a:schemeClr>
              </a:solidFill>
            </a:endParaRPr>
          </a:p>
        </p:txBody>
      </p:sp>
      <p:sp>
        <p:nvSpPr>
          <p:cNvPr id="18" name="17 Metin kutusu"/>
          <p:cNvSpPr txBox="1"/>
          <p:nvPr/>
        </p:nvSpPr>
        <p:spPr>
          <a:xfrm>
            <a:off x="8028384" y="4149080"/>
            <a:ext cx="461665" cy="2304256"/>
          </a:xfrm>
          <a:prstGeom prst="rect">
            <a:avLst/>
          </a:prstGeom>
          <a:solidFill>
            <a:schemeClr val="accent2">
              <a:lumMod val="20000"/>
              <a:lumOff val="80000"/>
            </a:schemeClr>
          </a:solidFill>
        </p:spPr>
        <p:txBody>
          <a:bodyPr vert="vert270" wrap="square" rtlCol="0">
            <a:spAutoFit/>
          </a:bodyPr>
          <a:lstStyle/>
          <a:p>
            <a:r>
              <a:rPr lang="tr-TR" b="1" dirty="0" err="1" smtClean="0">
                <a:solidFill>
                  <a:schemeClr val="accent2">
                    <a:lumMod val="50000"/>
                  </a:schemeClr>
                </a:solidFill>
              </a:rPr>
              <a:t>Graceland</a:t>
            </a:r>
            <a:r>
              <a:rPr lang="tr-TR" b="1" dirty="0" smtClean="0">
                <a:solidFill>
                  <a:schemeClr val="accent2">
                    <a:lumMod val="50000"/>
                  </a:schemeClr>
                </a:solidFill>
              </a:rPr>
              <a:t>, </a:t>
            </a:r>
            <a:r>
              <a:rPr lang="tr-TR" i="1" dirty="0" err="1" smtClean="0">
                <a:solidFill>
                  <a:schemeClr val="accent2">
                    <a:lumMod val="50000"/>
                  </a:schemeClr>
                </a:solidFill>
              </a:rPr>
              <a:t>Memphis</a:t>
            </a:r>
            <a:endParaRPr lang="tr-TR" i="1" dirty="0">
              <a:solidFill>
                <a:schemeClr val="accent2">
                  <a:lumMod val="50000"/>
                </a:schemeClr>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“YERLERİN”İN ANLAMI</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15" name="14 Metin kutusu"/>
          <p:cNvSpPr txBox="1"/>
          <p:nvPr/>
        </p:nvSpPr>
        <p:spPr>
          <a:xfrm>
            <a:off x="2051721" y="764704"/>
            <a:ext cx="400110" cy="1800200"/>
          </a:xfrm>
          <a:prstGeom prst="rect">
            <a:avLst/>
          </a:prstGeom>
          <a:solidFill>
            <a:schemeClr val="accent2">
              <a:lumMod val="20000"/>
              <a:lumOff val="80000"/>
            </a:schemeClr>
          </a:solidFill>
        </p:spPr>
        <p:txBody>
          <a:bodyPr vert="vert270" wrap="square" rtlCol="0">
            <a:spAutoFit/>
          </a:bodyPr>
          <a:lstStyle/>
          <a:p>
            <a:pPr algn="r"/>
            <a:r>
              <a:rPr lang="tr-TR" sz="1400" b="1" dirty="0" smtClean="0">
                <a:solidFill>
                  <a:schemeClr val="accent2">
                    <a:lumMod val="50000"/>
                  </a:schemeClr>
                </a:solidFill>
              </a:rPr>
              <a:t>Ağlama Duvarı, </a:t>
            </a:r>
            <a:r>
              <a:rPr lang="tr-TR" sz="1400" i="1" dirty="0" smtClean="0">
                <a:solidFill>
                  <a:schemeClr val="accent2">
                    <a:lumMod val="50000"/>
                  </a:schemeClr>
                </a:solidFill>
              </a:rPr>
              <a:t>Kudüs</a:t>
            </a:r>
            <a:endParaRPr lang="tr-TR" sz="1400" i="1" dirty="0">
              <a:solidFill>
                <a:schemeClr val="accent2">
                  <a:lumMod val="50000"/>
                </a:schemeClr>
              </a:solidFill>
            </a:endParaRPr>
          </a:p>
        </p:txBody>
      </p:sp>
      <p:sp>
        <p:nvSpPr>
          <p:cNvPr id="17" name="16 Metin kutusu"/>
          <p:cNvSpPr txBox="1"/>
          <p:nvPr/>
        </p:nvSpPr>
        <p:spPr>
          <a:xfrm>
            <a:off x="4644008" y="764704"/>
            <a:ext cx="400110" cy="1872208"/>
          </a:xfrm>
          <a:prstGeom prst="rect">
            <a:avLst/>
          </a:prstGeom>
          <a:solidFill>
            <a:schemeClr val="accent2">
              <a:lumMod val="20000"/>
              <a:lumOff val="80000"/>
            </a:schemeClr>
          </a:solidFill>
        </p:spPr>
        <p:txBody>
          <a:bodyPr vert="vert270" wrap="square" rtlCol="0">
            <a:spAutoFit/>
          </a:bodyPr>
          <a:lstStyle/>
          <a:p>
            <a:pPr algn="r"/>
            <a:r>
              <a:rPr lang="tr-TR" sz="1400" b="1" dirty="0" smtClean="0">
                <a:solidFill>
                  <a:schemeClr val="accent2">
                    <a:lumMod val="50000"/>
                  </a:schemeClr>
                </a:solidFill>
              </a:rPr>
              <a:t>Meryem Ana Evi, </a:t>
            </a:r>
            <a:r>
              <a:rPr lang="tr-TR" sz="1400" i="1" dirty="0" smtClean="0">
                <a:solidFill>
                  <a:schemeClr val="accent2">
                    <a:lumMod val="50000"/>
                  </a:schemeClr>
                </a:solidFill>
              </a:rPr>
              <a:t>İzmir</a:t>
            </a:r>
            <a:endParaRPr lang="tr-TR" sz="1400" i="1" dirty="0">
              <a:solidFill>
                <a:schemeClr val="accent2">
                  <a:lumMod val="50000"/>
                </a:schemeClr>
              </a:solidFill>
            </a:endParaRPr>
          </a:p>
        </p:txBody>
      </p:sp>
      <p:sp>
        <p:nvSpPr>
          <p:cNvPr id="18" name="17 Metin kutusu"/>
          <p:cNvSpPr txBox="1"/>
          <p:nvPr/>
        </p:nvSpPr>
        <p:spPr>
          <a:xfrm>
            <a:off x="8604448" y="764704"/>
            <a:ext cx="400110" cy="1872208"/>
          </a:xfrm>
          <a:prstGeom prst="rect">
            <a:avLst/>
          </a:prstGeom>
          <a:solidFill>
            <a:schemeClr val="accent2">
              <a:lumMod val="20000"/>
              <a:lumOff val="80000"/>
            </a:schemeClr>
          </a:solidFill>
        </p:spPr>
        <p:txBody>
          <a:bodyPr vert="vert270" wrap="square" rtlCol="0">
            <a:spAutoFit/>
          </a:bodyPr>
          <a:lstStyle/>
          <a:p>
            <a:pPr algn="r"/>
            <a:r>
              <a:rPr lang="tr-TR" sz="1400" b="1" dirty="0" smtClean="0">
                <a:solidFill>
                  <a:schemeClr val="accent2">
                    <a:lumMod val="50000"/>
                  </a:schemeClr>
                </a:solidFill>
              </a:rPr>
              <a:t>Kâbe, </a:t>
            </a:r>
            <a:r>
              <a:rPr lang="tr-TR" sz="1400" i="1" dirty="0" smtClean="0">
                <a:solidFill>
                  <a:schemeClr val="accent2">
                    <a:lumMod val="50000"/>
                  </a:schemeClr>
                </a:solidFill>
              </a:rPr>
              <a:t>Mekke</a:t>
            </a:r>
            <a:endParaRPr lang="tr-TR" sz="1400" i="1" dirty="0">
              <a:solidFill>
                <a:schemeClr val="accent2">
                  <a:lumMod val="50000"/>
                </a:schemeClr>
              </a:solidFill>
            </a:endParaRPr>
          </a:p>
        </p:txBody>
      </p:sp>
      <p:pic>
        <p:nvPicPr>
          <p:cNvPr id="19" name="18 Resim" descr="Ağlama_Duvarı copy.jpg"/>
          <p:cNvPicPr>
            <a:picLocks noChangeAspect="1"/>
          </p:cNvPicPr>
          <p:nvPr/>
        </p:nvPicPr>
        <p:blipFill>
          <a:blip r:embed="rId2" cstate="print"/>
          <a:stretch>
            <a:fillRect/>
          </a:stretch>
        </p:blipFill>
        <p:spPr>
          <a:xfrm>
            <a:off x="35496" y="764704"/>
            <a:ext cx="2025000" cy="2700000"/>
          </a:xfrm>
          <a:prstGeom prst="rect">
            <a:avLst/>
          </a:prstGeom>
        </p:spPr>
      </p:pic>
      <p:pic>
        <p:nvPicPr>
          <p:cNvPr id="20" name="19 Resim" descr="House_of_Virgin_Mary2 copy.jpg"/>
          <p:cNvPicPr>
            <a:picLocks noChangeAspect="1"/>
          </p:cNvPicPr>
          <p:nvPr/>
        </p:nvPicPr>
        <p:blipFill>
          <a:blip r:embed="rId3" cstate="print"/>
          <a:stretch>
            <a:fillRect/>
          </a:stretch>
        </p:blipFill>
        <p:spPr>
          <a:xfrm>
            <a:off x="2627784" y="764704"/>
            <a:ext cx="2025000" cy="2700000"/>
          </a:xfrm>
          <a:prstGeom prst="rect">
            <a:avLst/>
          </a:prstGeom>
        </p:spPr>
      </p:pic>
      <p:pic>
        <p:nvPicPr>
          <p:cNvPr id="21" name="20 Resim" descr="Kabaa copy.jpg"/>
          <p:cNvPicPr>
            <a:picLocks noChangeAspect="1"/>
          </p:cNvPicPr>
          <p:nvPr/>
        </p:nvPicPr>
        <p:blipFill>
          <a:blip r:embed="rId4" cstate="print"/>
          <a:stretch>
            <a:fillRect/>
          </a:stretch>
        </p:blipFill>
        <p:spPr>
          <a:xfrm>
            <a:off x="5229448" y="764704"/>
            <a:ext cx="3375000" cy="2700000"/>
          </a:xfrm>
          <a:prstGeom prst="rect">
            <a:avLst/>
          </a:prstGeom>
        </p:spPr>
      </p:pic>
      <p:pic>
        <p:nvPicPr>
          <p:cNvPr id="22" name="21 Resim" descr="anzac copy.jpg"/>
          <p:cNvPicPr>
            <a:picLocks noChangeAspect="1"/>
          </p:cNvPicPr>
          <p:nvPr/>
        </p:nvPicPr>
        <p:blipFill>
          <a:blip r:embed="rId5" cstate="print"/>
          <a:srcRect r="7087"/>
          <a:stretch>
            <a:fillRect/>
          </a:stretch>
        </p:blipFill>
        <p:spPr>
          <a:xfrm>
            <a:off x="35816" y="3645024"/>
            <a:ext cx="2631290" cy="2124000"/>
          </a:xfrm>
          <a:prstGeom prst="rect">
            <a:avLst/>
          </a:prstGeom>
        </p:spPr>
      </p:pic>
      <p:pic>
        <p:nvPicPr>
          <p:cNvPr id="23" name="22 Resim" descr="france-diana-s-death-20614157jpg-ab8f175bb6b10b38 copy.jpg"/>
          <p:cNvPicPr>
            <a:picLocks noChangeAspect="1"/>
          </p:cNvPicPr>
          <p:nvPr/>
        </p:nvPicPr>
        <p:blipFill>
          <a:blip r:embed="rId6" cstate="print"/>
          <a:srcRect l="1384" r="1384"/>
          <a:stretch>
            <a:fillRect/>
          </a:stretch>
        </p:blipFill>
        <p:spPr>
          <a:xfrm>
            <a:off x="2699792" y="3645024"/>
            <a:ext cx="2999615" cy="2124000"/>
          </a:xfrm>
          <a:prstGeom prst="rect">
            <a:avLst/>
          </a:prstGeom>
        </p:spPr>
      </p:pic>
      <p:pic>
        <p:nvPicPr>
          <p:cNvPr id="24" name="23 Resim" descr="Protect_Your_Republic_Protest_-_6_(2007-04-14)_edit copy.jpg"/>
          <p:cNvPicPr>
            <a:picLocks noChangeAspect="1"/>
          </p:cNvPicPr>
          <p:nvPr/>
        </p:nvPicPr>
        <p:blipFill>
          <a:blip r:embed="rId7" cstate="print"/>
          <a:stretch>
            <a:fillRect/>
          </a:stretch>
        </p:blipFill>
        <p:spPr>
          <a:xfrm>
            <a:off x="5741046" y="3645264"/>
            <a:ext cx="3367458" cy="2124000"/>
          </a:xfrm>
          <a:prstGeom prst="rect">
            <a:avLst/>
          </a:prstGeom>
        </p:spPr>
      </p:pic>
      <p:sp>
        <p:nvSpPr>
          <p:cNvPr id="25" name="24 Metin kutusu"/>
          <p:cNvSpPr txBox="1"/>
          <p:nvPr/>
        </p:nvSpPr>
        <p:spPr>
          <a:xfrm>
            <a:off x="35496" y="5785519"/>
            <a:ext cx="2088232" cy="307777"/>
          </a:xfrm>
          <a:prstGeom prst="rect">
            <a:avLst/>
          </a:prstGeom>
          <a:solidFill>
            <a:schemeClr val="accent2">
              <a:lumMod val="20000"/>
              <a:lumOff val="80000"/>
            </a:schemeClr>
          </a:solidFill>
        </p:spPr>
        <p:txBody>
          <a:bodyPr wrap="square" rtlCol="0">
            <a:spAutoFit/>
          </a:bodyPr>
          <a:lstStyle/>
          <a:p>
            <a:r>
              <a:rPr lang="tr-TR" sz="1400" b="1" dirty="0" err="1" smtClean="0"/>
              <a:t>Anzak</a:t>
            </a:r>
            <a:r>
              <a:rPr lang="tr-TR" sz="1400" b="1" dirty="0" smtClean="0"/>
              <a:t> Şehitliği</a:t>
            </a:r>
            <a:r>
              <a:rPr lang="tr-TR" sz="1400" dirty="0" smtClean="0"/>
              <a:t>, Çanakkale</a:t>
            </a:r>
            <a:endParaRPr lang="tr-TR" sz="1400" dirty="0"/>
          </a:p>
        </p:txBody>
      </p:sp>
      <p:sp>
        <p:nvSpPr>
          <p:cNvPr id="26" name="25 Metin kutusu"/>
          <p:cNvSpPr txBox="1"/>
          <p:nvPr/>
        </p:nvSpPr>
        <p:spPr>
          <a:xfrm>
            <a:off x="2699792" y="5785519"/>
            <a:ext cx="1872208" cy="307777"/>
          </a:xfrm>
          <a:prstGeom prst="rect">
            <a:avLst/>
          </a:prstGeom>
          <a:solidFill>
            <a:schemeClr val="accent2">
              <a:lumMod val="20000"/>
              <a:lumOff val="80000"/>
            </a:schemeClr>
          </a:solidFill>
        </p:spPr>
        <p:txBody>
          <a:bodyPr wrap="square" rtlCol="0">
            <a:spAutoFit/>
          </a:bodyPr>
          <a:lstStyle/>
          <a:p>
            <a:r>
              <a:rPr lang="tr-TR" sz="1400" b="1" dirty="0" err="1" smtClean="0"/>
              <a:t>Lady</a:t>
            </a:r>
            <a:r>
              <a:rPr lang="tr-TR" sz="1400" b="1" dirty="0" smtClean="0"/>
              <a:t> Diana Anıtı</a:t>
            </a:r>
            <a:r>
              <a:rPr lang="tr-TR" sz="1400" dirty="0" smtClean="0"/>
              <a:t>, Paris</a:t>
            </a:r>
            <a:endParaRPr lang="tr-TR" sz="1400" dirty="0"/>
          </a:p>
        </p:txBody>
      </p:sp>
      <p:sp>
        <p:nvSpPr>
          <p:cNvPr id="27" name="26 Metin kutusu"/>
          <p:cNvSpPr txBox="1"/>
          <p:nvPr/>
        </p:nvSpPr>
        <p:spPr>
          <a:xfrm>
            <a:off x="5724128" y="5785519"/>
            <a:ext cx="1512168" cy="307777"/>
          </a:xfrm>
          <a:prstGeom prst="rect">
            <a:avLst/>
          </a:prstGeom>
          <a:solidFill>
            <a:schemeClr val="accent2">
              <a:lumMod val="20000"/>
              <a:lumOff val="80000"/>
            </a:schemeClr>
          </a:solidFill>
        </p:spPr>
        <p:txBody>
          <a:bodyPr wrap="square" rtlCol="0">
            <a:spAutoFit/>
          </a:bodyPr>
          <a:lstStyle/>
          <a:p>
            <a:r>
              <a:rPr lang="tr-TR" sz="1400" b="1" dirty="0" smtClean="0"/>
              <a:t>Anıtkabir</a:t>
            </a:r>
            <a:r>
              <a:rPr lang="tr-TR" sz="1400" dirty="0" smtClean="0"/>
              <a:t>, Ankara</a:t>
            </a:r>
            <a:endParaRPr lang="tr-TR" sz="1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BÖLGE</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2699792" y="2492896"/>
            <a:ext cx="4824536" cy="369332"/>
          </a:xfrm>
          <a:prstGeom prst="rect">
            <a:avLst/>
          </a:prstGeom>
          <a:noFill/>
        </p:spPr>
        <p:txBody>
          <a:bodyPr wrap="square" rtlCol="0">
            <a:spAutoFit/>
          </a:bodyPr>
          <a:lstStyle/>
          <a:p>
            <a:r>
              <a:rPr lang="tr-TR" dirty="0" smtClean="0"/>
              <a:t>“</a:t>
            </a:r>
            <a:r>
              <a:rPr lang="tr-TR" b="1" dirty="0" smtClean="0"/>
              <a:t>Ege Bölgesi</a:t>
            </a:r>
            <a:r>
              <a:rPr lang="tr-TR" dirty="0" smtClean="0"/>
              <a:t>” size ne ifade ediyor?</a:t>
            </a:r>
            <a:endParaRPr lang="tr-T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BÖLGE</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619672" y="1052736"/>
            <a:ext cx="5904656" cy="5355312"/>
          </a:xfrm>
          <a:prstGeom prst="rect">
            <a:avLst/>
          </a:prstGeom>
          <a:noFill/>
        </p:spPr>
        <p:txBody>
          <a:bodyPr wrap="square" rtlCol="0">
            <a:spAutoFit/>
          </a:bodyPr>
          <a:lstStyle/>
          <a:p>
            <a:endParaRPr lang="tr-TR" b="1" dirty="0" smtClean="0"/>
          </a:p>
          <a:p>
            <a:r>
              <a:rPr lang="tr-TR" b="1" dirty="0" smtClean="0"/>
              <a:t>Coğrafi mekân</a:t>
            </a:r>
            <a:r>
              <a:rPr lang="tr-TR" dirty="0" smtClean="0"/>
              <a:t>, karmaşık, birbirine bağlı fiziksel ya da beşeri, mekânsal sistemlerin her biri ayrı ayrı bölgeler oluşturacak şekilde böldüğü, bir bütündür. </a:t>
            </a:r>
          </a:p>
          <a:p>
            <a:endParaRPr lang="tr-TR" dirty="0" smtClean="0"/>
          </a:p>
          <a:p>
            <a:r>
              <a:rPr lang="tr-TR" dirty="0" smtClean="0"/>
              <a:t>“</a:t>
            </a:r>
            <a:r>
              <a:rPr lang="tr-TR" b="1" dirty="0" smtClean="0"/>
              <a:t>Türdeşlik</a:t>
            </a:r>
            <a:r>
              <a:rPr lang="tr-TR" dirty="0" smtClean="0"/>
              <a:t>” önemli bir özelliktir. </a:t>
            </a:r>
          </a:p>
          <a:p>
            <a:endParaRPr lang="tr-TR" dirty="0" smtClean="0"/>
          </a:p>
          <a:p>
            <a:r>
              <a:rPr lang="tr-TR" dirty="0" smtClean="0"/>
              <a:t>Mekâna </a:t>
            </a:r>
            <a:r>
              <a:rPr lang="tr-TR" b="1" dirty="0" smtClean="0"/>
              <a:t>bölgesel bakış</a:t>
            </a:r>
            <a:r>
              <a:rPr lang="tr-TR" dirty="0" smtClean="0"/>
              <a:t>, coğrafi bilginin düzenlenmesi ve organize edilmesinde en mantıklı yollardan biridir.</a:t>
            </a:r>
          </a:p>
          <a:p>
            <a:endParaRPr lang="tr-TR" dirty="0" smtClean="0"/>
          </a:p>
          <a:p>
            <a:r>
              <a:rPr lang="tr-TR" dirty="0" smtClean="0"/>
              <a:t>Ancak bu, yalnızca bir </a:t>
            </a:r>
            <a:r>
              <a:rPr lang="tr-TR" b="1" dirty="0" smtClean="0"/>
              <a:t>sınıflandırma yolu </a:t>
            </a:r>
            <a:r>
              <a:rPr lang="tr-TR" dirty="0" smtClean="0"/>
              <a:t>değil, aynı zamanda mekansal süreçlerin bir ürünü, sonucudur.</a:t>
            </a:r>
          </a:p>
          <a:p>
            <a:endParaRPr lang="tr-TR" dirty="0" smtClean="0"/>
          </a:p>
          <a:p>
            <a:r>
              <a:rPr lang="tr-TR" dirty="0" smtClean="0"/>
              <a:t>“</a:t>
            </a:r>
            <a:r>
              <a:rPr lang="tr-TR" b="1" dirty="0" smtClean="0"/>
              <a:t>Alansal birlik</a:t>
            </a:r>
            <a:r>
              <a:rPr lang="tr-TR" dirty="0" smtClean="0"/>
              <a:t>” ve “mekanda karşılıklı etkileşim” yoluyla, belirli coğrafi olaylar bir alanda, belirli bir kalıplaşma gösterebilir. </a:t>
            </a:r>
          </a:p>
          <a:p>
            <a:endParaRPr lang="tr-TR" dirty="0" smtClean="0"/>
          </a:p>
          <a:p>
            <a:r>
              <a:rPr lang="tr-TR" dirty="0" smtClean="0"/>
              <a:t>Bölge </a:t>
            </a:r>
            <a:r>
              <a:rPr lang="tr-TR" b="1" dirty="0" smtClean="0"/>
              <a:t>sınırlarının</a:t>
            </a:r>
            <a:r>
              <a:rPr lang="tr-TR" dirty="0" smtClean="0"/>
              <a:t> tanımlanması güç olabilir. </a:t>
            </a:r>
          </a:p>
          <a:p>
            <a:r>
              <a:rPr lang="tr-TR" dirty="0" smtClean="0"/>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ÖLÇEK</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pic>
        <p:nvPicPr>
          <p:cNvPr id="5" name="4 Resim" descr="afrika.jpg"/>
          <p:cNvPicPr>
            <a:picLocks noChangeAspect="1"/>
          </p:cNvPicPr>
          <p:nvPr/>
        </p:nvPicPr>
        <p:blipFill>
          <a:blip r:embed="rId2" cstate="print"/>
          <a:stretch>
            <a:fillRect/>
          </a:stretch>
        </p:blipFill>
        <p:spPr>
          <a:xfrm>
            <a:off x="35496" y="1991812"/>
            <a:ext cx="2340000" cy="2445300"/>
          </a:xfrm>
          <a:prstGeom prst="rect">
            <a:avLst/>
          </a:prstGeom>
          <a:ln>
            <a:solidFill>
              <a:schemeClr val="tx1"/>
            </a:solidFill>
          </a:ln>
        </p:spPr>
      </p:pic>
      <p:pic>
        <p:nvPicPr>
          <p:cNvPr id="7" name="6 Resim" descr="dunya.jpg"/>
          <p:cNvPicPr>
            <a:picLocks noChangeAspect="1"/>
          </p:cNvPicPr>
          <p:nvPr/>
        </p:nvPicPr>
        <p:blipFill>
          <a:blip r:embed="rId3" cstate="print"/>
          <a:stretch>
            <a:fillRect/>
          </a:stretch>
        </p:blipFill>
        <p:spPr>
          <a:xfrm>
            <a:off x="35496" y="745669"/>
            <a:ext cx="2340000" cy="1171163"/>
          </a:xfrm>
          <a:prstGeom prst="rect">
            <a:avLst/>
          </a:prstGeom>
          <a:ln>
            <a:solidFill>
              <a:schemeClr val="tx1"/>
            </a:solidFill>
          </a:ln>
        </p:spPr>
      </p:pic>
      <p:pic>
        <p:nvPicPr>
          <p:cNvPr id="8" name="7 Resim" descr="GUNEYAFRİKACUM.jpg"/>
          <p:cNvPicPr>
            <a:picLocks noChangeAspect="1"/>
          </p:cNvPicPr>
          <p:nvPr/>
        </p:nvPicPr>
        <p:blipFill>
          <a:blip r:embed="rId4" cstate="print"/>
          <a:stretch>
            <a:fillRect/>
          </a:stretch>
        </p:blipFill>
        <p:spPr>
          <a:xfrm>
            <a:off x="35497" y="4509120"/>
            <a:ext cx="2336911" cy="2052000"/>
          </a:xfrm>
          <a:prstGeom prst="rect">
            <a:avLst/>
          </a:prstGeom>
          <a:ln>
            <a:solidFill>
              <a:schemeClr val="tx1"/>
            </a:solidFill>
          </a:ln>
        </p:spPr>
      </p:pic>
      <p:pic>
        <p:nvPicPr>
          <p:cNvPr id="9" name="8 Resim" descr="CAPETOWN.jpg"/>
          <p:cNvPicPr>
            <a:picLocks noChangeAspect="1"/>
          </p:cNvPicPr>
          <p:nvPr/>
        </p:nvPicPr>
        <p:blipFill>
          <a:blip r:embed="rId5" cstate="print"/>
          <a:stretch>
            <a:fillRect/>
          </a:stretch>
        </p:blipFill>
        <p:spPr>
          <a:xfrm>
            <a:off x="6372200" y="797548"/>
            <a:ext cx="2700000" cy="2127396"/>
          </a:xfrm>
          <a:prstGeom prst="rect">
            <a:avLst/>
          </a:prstGeom>
          <a:ln>
            <a:solidFill>
              <a:schemeClr val="tx1"/>
            </a:solidFill>
          </a:ln>
        </p:spPr>
      </p:pic>
      <p:pic>
        <p:nvPicPr>
          <p:cNvPr id="10" name="9 Resim" descr="CAPE TOWN2.jpg"/>
          <p:cNvPicPr>
            <a:picLocks noChangeAspect="1"/>
          </p:cNvPicPr>
          <p:nvPr/>
        </p:nvPicPr>
        <p:blipFill>
          <a:blip r:embed="rId6" cstate="print"/>
          <a:stretch>
            <a:fillRect/>
          </a:stretch>
        </p:blipFill>
        <p:spPr>
          <a:xfrm>
            <a:off x="6372200" y="3013771"/>
            <a:ext cx="2700000" cy="1351333"/>
          </a:xfrm>
          <a:prstGeom prst="rect">
            <a:avLst/>
          </a:prstGeom>
          <a:ln>
            <a:solidFill>
              <a:schemeClr val="tx1"/>
            </a:solidFill>
          </a:ln>
        </p:spPr>
      </p:pic>
      <p:pic>
        <p:nvPicPr>
          <p:cNvPr id="11" name="10 Resim" descr="CAPETOWN3.jpg"/>
          <p:cNvPicPr>
            <a:picLocks noChangeAspect="1"/>
          </p:cNvPicPr>
          <p:nvPr/>
        </p:nvPicPr>
        <p:blipFill>
          <a:blip r:embed="rId7" cstate="print"/>
          <a:stretch>
            <a:fillRect/>
          </a:stretch>
        </p:blipFill>
        <p:spPr>
          <a:xfrm>
            <a:off x="6372200" y="4509120"/>
            <a:ext cx="2700000" cy="1944216"/>
          </a:xfrm>
          <a:prstGeom prst="rect">
            <a:avLst/>
          </a:prstGeom>
          <a:ln>
            <a:solidFill>
              <a:schemeClr val="tx1"/>
            </a:solidFill>
          </a:ln>
        </p:spPr>
      </p:pic>
      <p:sp>
        <p:nvSpPr>
          <p:cNvPr id="12" name="11 Dikdörtgen"/>
          <p:cNvSpPr/>
          <p:nvPr/>
        </p:nvSpPr>
        <p:spPr>
          <a:xfrm>
            <a:off x="1115616" y="1052736"/>
            <a:ext cx="432048" cy="57606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12 Dikdörtgen"/>
          <p:cNvSpPr/>
          <p:nvPr/>
        </p:nvSpPr>
        <p:spPr>
          <a:xfrm>
            <a:off x="1115616" y="4005064"/>
            <a:ext cx="720080" cy="43204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Dikdörtgen"/>
          <p:cNvSpPr/>
          <p:nvPr/>
        </p:nvSpPr>
        <p:spPr>
          <a:xfrm>
            <a:off x="251520" y="6309320"/>
            <a:ext cx="288032" cy="14401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14 Dikdörtgen"/>
          <p:cNvSpPr/>
          <p:nvPr/>
        </p:nvSpPr>
        <p:spPr>
          <a:xfrm>
            <a:off x="6732240" y="1052736"/>
            <a:ext cx="648072" cy="36004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15 Dikdörtgen"/>
          <p:cNvSpPr/>
          <p:nvPr/>
        </p:nvSpPr>
        <p:spPr>
          <a:xfrm>
            <a:off x="7020272" y="3717032"/>
            <a:ext cx="432048" cy="2160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16 Metin kutusu"/>
          <p:cNvSpPr txBox="1"/>
          <p:nvPr/>
        </p:nvSpPr>
        <p:spPr>
          <a:xfrm>
            <a:off x="3059832" y="902325"/>
            <a:ext cx="2736304" cy="5262979"/>
          </a:xfrm>
          <a:prstGeom prst="rect">
            <a:avLst/>
          </a:prstGeom>
          <a:noFill/>
        </p:spPr>
        <p:txBody>
          <a:bodyPr wrap="square" rtlCol="0">
            <a:spAutoFit/>
          </a:bodyPr>
          <a:lstStyle/>
          <a:p>
            <a:endParaRPr lang="tr-TR" sz="2000" b="1" dirty="0" smtClean="0">
              <a:solidFill>
                <a:srgbClr val="C00000"/>
              </a:solidFill>
            </a:endParaRPr>
          </a:p>
          <a:p>
            <a:r>
              <a:rPr lang="tr-TR" sz="2000" b="1" dirty="0" smtClean="0">
                <a:solidFill>
                  <a:srgbClr val="C00000"/>
                </a:solidFill>
              </a:rPr>
              <a:t>&gt;&gt;</a:t>
            </a:r>
            <a:r>
              <a:rPr lang="tr-TR" dirty="0" smtClean="0"/>
              <a:t> İncelenen mekân, çok çeşitli </a:t>
            </a:r>
            <a:r>
              <a:rPr lang="tr-TR" dirty="0" smtClean="0">
                <a:solidFill>
                  <a:srgbClr val="C00000"/>
                </a:solidFill>
              </a:rPr>
              <a:t>ölçek</a:t>
            </a:r>
            <a:r>
              <a:rPr lang="tr-TR" dirty="0" smtClean="0"/>
              <a:t>lerde olabilir. </a:t>
            </a:r>
          </a:p>
          <a:p>
            <a:endParaRPr lang="tr-TR" dirty="0" smtClean="0"/>
          </a:p>
          <a:p>
            <a:endParaRPr lang="tr-TR" sz="2000" b="1" dirty="0" smtClean="0">
              <a:solidFill>
                <a:srgbClr val="C00000"/>
              </a:solidFill>
            </a:endParaRPr>
          </a:p>
          <a:p>
            <a:r>
              <a:rPr lang="tr-TR" sz="2000" b="1" dirty="0" smtClean="0">
                <a:solidFill>
                  <a:srgbClr val="C00000"/>
                </a:solidFill>
              </a:rPr>
              <a:t>&gt;&gt;</a:t>
            </a:r>
            <a:r>
              <a:rPr lang="tr-TR" b="1" dirty="0" smtClean="0">
                <a:solidFill>
                  <a:srgbClr val="C00000"/>
                </a:solidFill>
              </a:rPr>
              <a:t> </a:t>
            </a:r>
            <a:r>
              <a:rPr lang="tr-TR" dirty="0" smtClean="0"/>
              <a:t>Araştırmacının </a:t>
            </a:r>
            <a:r>
              <a:rPr lang="tr-TR" dirty="0" smtClean="0">
                <a:solidFill>
                  <a:srgbClr val="C00000"/>
                </a:solidFill>
              </a:rPr>
              <a:t>amacına göre</a:t>
            </a:r>
            <a:r>
              <a:rPr lang="tr-TR" dirty="0" smtClean="0"/>
              <a:t>, ya da incelenen </a:t>
            </a:r>
            <a:r>
              <a:rPr lang="tr-TR" dirty="0" smtClean="0">
                <a:solidFill>
                  <a:srgbClr val="C00000"/>
                </a:solidFill>
              </a:rPr>
              <a:t>mekânsal  olgunun yayılış alanı </a:t>
            </a:r>
            <a:r>
              <a:rPr lang="tr-TR" dirty="0" smtClean="0"/>
              <a:t>gibi özelliklere göre farklı ölçeklerde mekânsal inceleme yapılabilir.</a:t>
            </a:r>
          </a:p>
          <a:p>
            <a:endParaRPr lang="tr-TR" dirty="0" smtClean="0"/>
          </a:p>
          <a:p>
            <a:endParaRPr lang="tr-TR" sz="2000" b="1" dirty="0" smtClean="0">
              <a:solidFill>
                <a:srgbClr val="C00000"/>
              </a:solidFill>
            </a:endParaRPr>
          </a:p>
          <a:p>
            <a:r>
              <a:rPr lang="tr-TR" sz="2000" b="1" dirty="0" smtClean="0">
                <a:solidFill>
                  <a:srgbClr val="C00000"/>
                </a:solidFill>
              </a:rPr>
              <a:t>&gt;&gt;</a:t>
            </a:r>
            <a:r>
              <a:rPr lang="tr-TR" b="1" dirty="0" smtClean="0">
                <a:solidFill>
                  <a:srgbClr val="C00000"/>
                </a:solidFill>
              </a:rPr>
              <a:t> </a:t>
            </a:r>
            <a:r>
              <a:rPr lang="tr-TR" dirty="0" smtClean="0"/>
              <a:t>“Mekân”, </a:t>
            </a:r>
            <a:r>
              <a:rPr lang="tr-TR" dirty="0" smtClean="0">
                <a:solidFill>
                  <a:srgbClr val="C00000"/>
                </a:solidFill>
              </a:rPr>
              <a:t>küresel ölçek</a:t>
            </a:r>
            <a:r>
              <a:rPr lang="tr-TR" dirty="0" smtClean="0"/>
              <a:t>ten, </a:t>
            </a:r>
            <a:r>
              <a:rPr lang="tr-TR" dirty="0" smtClean="0">
                <a:solidFill>
                  <a:srgbClr val="C00000"/>
                </a:solidFill>
              </a:rPr>
              <a:t>mahalle ölçeği</a:t>
            </a:r>
            <a:r>
              <a:rPr lang="tr-TR" dirty="0" smtClean="0"/>
              <a:t>ne, hatta daha da küçük birimlere kadar değişen bir yelpazede incelenebilir. </a:t>
            </a:r>
            <a:endParaRPr lang="tr-T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COĞRAFYACILAR DÜNYAYA NASIL BAKARLAR?</a:t>
            </a:r>
            <a:endParaRPr lang="tr-TR" sz="2400" b="1" dirty="0">
              <a:solidFill>
                <a:schemeClr val="accent2">
                  <a:lumMod val="50000"/>
                </a:schemeClr>
              </a:solidFill>
            </a:endParaRPr>
          </a:p>
        </p:txBody>
      </p:sp>
      <p:sp>
        <p:nvSpPr>
          <p:cNvPr id="3" name="2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907704" y="1700808"/>
            <a:ext cx="6840760" cy="3662541"/>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r>
              <a:rPr lang="tr-TR" sz="2400" b="1" dirty="0" err="1" smtClean="0"/>
              <a:t>Denis</a:t>
            </a:r>
            <a:r>
              <a:rPr lang="tr-TR" sz="2400" b="1" dirty="0" smtClean="0"/>
              <a:t> </a:t>
            </a:r>
            <a:r>
              <a:rPr lang="tr-TR" sz="2400" b="1" dirty="0" err="1" smtClean="0"/>
              <a:t>Cosgrove</a:t>
            </a:r>
            <a:r>
              <a:rPr lang="tr-TR" sz="2400" dirty="0" err="1" smtClean="0"/>
              <a:t>’un</a:t>
            </a:r>
            <a:r>
              <a:rPr lang="tr-TR" sz="2400" dirty="0" smtClean="0"/>
              <a:t> (1995) bir yazısına da başlık yaptığı gibi</a:t>
            </a:r>
            <a:r>
              <a:rPr lang="tr-TR" sz="2400" b="1" dirty="0" smtClean="0"/>
              <a:t>, “</a:t>
            </a:r>
            <a:r>
              <a:rPr lang="tr-TR" sz="2400" i="1" dirty="0" smtClean="0"/>
              <a:t>Coğrafya her yerdedir</a:t>
            </a:r>
            <a:r>
              <a:rPr lang="tr-TR" sz="2400" b="1" dirty="0" smtClean="0"/>
              <a:t>”</a:t>
            </a:r>
          </a:p>
          <a:p>
            <a:endParaRPr lang="tr-TR" sz="2000" b="1" dirty="0" smtClean="0"/>
          </a:p>
          <a:p>
            <a:r>
              <a:rPr lang="tr-TR" sz="2400" b="1" dirty="0" smtClean="0"/>
              <a:t>“</a:t>
            </a:r>
            <a:r>
              <a:rPr lang="tr-TR" sz="2300" i="1" dirty="0" smtClean="0">
                <a:solidFill>
                  <a:schemeClr val="accent2">
                    <a:lumMod val="50000"/>
                  </a:schemeClr>
                </a:solidFill>
              </a:rPr>
              <a:t>Coğrafyacılar, kendi çalışmaları için “arazi” olarak adlandırdıkları mekânda araştırma yaparken de, bir Cumartesi günü ailesiyle bir alışveriş merkezinde dolaşırken de gözlem yapmaktan, dolayısıyla da kendi mesleklerini icra etmekten geri kalamazlar</a:t>
            </a:r>
            <a:r>
              <a:rPr lang="tr-TR" sz="2300" b="1" i="1" dirty="0" smtClean="0">
                <a:solidFill>
                  <a:schemeClr val="accent2">
                    <a:lumMod val="50000"/>
                  </a:schemeClr>
                </a:solidFill>
              </a:rPr>
              <a:t>.</a:t>
            </a:r>
            <a:r>
              <a:rPr lang="tr-TR" sz="2400" b="1" dirty="0" smtClean="0"/>
              <a:t>” </a:t>
            </a:r>
            <a:r>
              <a:rPr lang="tr-TR" sz="2000" dirty="0" smtClean="0"/>
              <a:t>(</a:t>
            </a:r>
            <a:r>
              <a:rPr lang="tr-TR" sz="2000" dirty="0" err="1" smtClean="0"/>
              <a:t>Tümertekin</a:t>
            </a:r>
            <a:r>
              <a:rPr lang="tr-TR" sz="2000" dirty="0" smtClean="0"/>
              <a:t> ve </a:t>
            </a:r>
            <a:r>
              <a:rPr lang="tr-TR" sz="2000" dirty="0" err="1" smtClean="0"/>
              <a:t>Özgüç</a:t>
            </a:r>
            <a:r>
              <a:rPr lang="tr-TR" sz="2000" dirty="0" smtClean="0"/>
              <a:t> 2011, Önsöz’den)</a:t>
            </a:r>
            <a:endParaRPr lang="tr-TR" sz="2400" dirty="0"/>
          </a:p>
        </p:txBody>
      </p:sp>
      <p:pic>
        <p:nvPicPr>
          <p:cNvPr id="6" name="5 Resim" descr="Denis_Cosgrove.png.jpg"/>
          <p:cNvPicPr>
            <a:picLocks noChangeAspect="1"/>
          </p:cNvPicPr>
          <p:nvPr/>
        </p:nvPicPr>
        <p:blipFill>
          <a:blip r:embed="rId2" cstate="print"/>
          <a:stretch>
            <a:fillRect/>
          </a:stretch>
        </p:blipFill>
        <p:spPr>
          <a:xfrm>
            <a:off x="251680" y="1716324"/>
            <a:ext cx="1440000" cy="1496652"/>
          </a:xfrm>
          <a:prstGeom prst="rect">
            <a:avLst/>
          </a:prstGeom>
        </p:spPr>
      </p:pic>
      <p:sp>
        <p:nvSpPr>
          <p:cNvPr id="7" name="6 Metin kutusu"/>
          <p:cNvSpPr txBox="1"/>
          <p:nvPr/>
        </p:nvSpPr>
        <p:spPr>
          <a:xfrm>
            <a:off x="179512" y="3212976"/>
            <a:ext cx="1547664" cy="830997"/>
          </a:xfrm>
          <a:prstGeom prst="rect">
            <a:avLst/>
          </a:prstGeom>
          <a:noFill/>
        </p:spPr>
        <p:txBody>
          <a:bodyPr wrap="square" rtlCol="0">
            <a:spAutoFit/>
          </a:bodyPr>
          <a:lstStyle/>
          <a:p>
            <a:pPr algn="ctr"/>
            <a:r>
              <a:rPr lang="tr-TR" sz="1600" b="1" dirty="0" err="1" smtClean="0"/>
              <a:t>Denis</a:t>
            </a:r>
            <a:r>
              <a:rPr lang="tr-TR" sz="1600" b="1" dirty="0" smtClean="0"/>
              <a:t> COSGROVE</a:t>
            </a:r>
          </a:p>
          <a:p>
            <a:pPr algn="ctr"/>
            <a:r>
              <a:rPr lang="tr-TR" sz="1600" b="1" dirty="0" smtClean="0"/>
              <a:t>1948-2008</a:t>
            </a:r>
            <a:endParaRPr lang="tr-TR" sz="16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ÖZETLE…</a:t>
            </a:r>
            <a:endParaRPr lang="tr-TR" sz="2400" b="1" dirty="0">
              <a:solidFill>
                <a:schemeClr val="accent2">
                  <a:lumMod val="50000"/>
                </a:schemeClr>
              </a:solidFill>
            </a:endParaRPr>
          </a:p>
        </p:txBody>
      </p:sp>
      <p:sp>
        <p:nvSpPr>
          <p:cNvPr id="6" name="5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619672" y="836712"/>
            <a:ext cx="7452320" cy="5663089"/>
          </a:xfrm>
          <a:prstGeom prst="rect">
            <a:avLst/>
          </a:prstGeom>
          <a:solidFill>
            <a:schemeClr val="accent2">
              <a:lumMod val="20000"/>
              <a:lumOff val="80000"/>
            </a:schemeClr>
          </a:solidFill>
          <a:ln w="25400">
            <a:solidFill>
              <a:schemeClr val="accent2">
                <a:lumMod val="50000"/>
              </a:schemeClr>
            </a:solidFill>
          </a:ln>
        </p:spPr>
        <p:txBody>
          <a:bodyPr wrap="square" rtlCol="0">
            <a:spAutoFit/>
          </a:bodyPr>
          <a:lstStyle/>
          <a:p>
            <a:r>
              <a:rPr lang="tr-TR" sz="2100" b="1" dirty="0" smtClean="0"/>
              <a:t>“</a:t>
            </a:r>
            <a:r>
              <a:rPr lang="tr-TR" sz="2000" b="1" dirty="0" smtClean="0"/>
              <a:t>Toplumun mekânsal örgütlenmesi</a:t>
            </a:r>
            <a:r>
              <a:rPr lang="tr-TR" sz="1950" dirty="0" smtClean="0"/>
              <a:t>nin incelenmesi, çağdaş beşeri coğrafyadaki en önemli konuyu oluşturmaktadır. İnsanın insanla ve insanın çevreyle karşılıklı etkileşimi bir </a:t>
            </a:r>
            <a:r>
              <a:rPr lang="tr-TR" sz="2000" b="1" dirty="0" smtClean="0"/>
              <a:t>mekânsal sistem</a:t>
            </a:r>
            <a:r>
              <a:rPr lang="tr-TR" sz="2000" dirty="0" smtClean="0"/>
              <a:t> </a:t>
            </a:r>
            <a:r>
              <a:rPr lang="tr-TR" sz="1950" dirty="0" smtClean="0"/>
              <a:t>olarak görülebilir.</a:t>
            </a:r>
            <a:r>
              <a:rPr lang="tr-TR" sz="2100" b="1" dirty="0" smtClean="0"/>
              <a:t>”</a:t>
            </a:r>
            <a:r>
              <a:rPr lang="tr-TR" sz="1950" dirty="0" smtClean="0"/>
              <a:t> </a:t>
            </a:r>
          </a:p>
          <a:p>
            <a:endParaRPr lang="tr-TR" sz="1950" dirty="0" smtClean="0"/>
          </a:p>
          <a:p>
            <a:r>
              <a:rPr lang="tr-TR" sz="2100" b="1" dirty="0" smtClean="0"/>
              <a:t>“</a:t>
            </a:r>
            <a:r>
              <a:rPr lang="tr-TR" sz="1950" dirty="0" smtClean="0"/>
              <a:t>İnsan faaliyetiyle yaratılan dokuları tekrarlarsak, bunların harita üzerindeki dağılışları noktalar halinde görünen </a:t>
            </a:r>
            <a:r>
              <a:rPr lang="tr-TR" sz="2000" b="1" dirty="0" smtClean="0"/>
              <a:t>lokasyonlar</a:t>
            </a:r>
            <a:r>
              <a:rPr lang="tr-TR" sz="1950" dirty="0" smtClean="0"/>
              <a:t>, insan, mal ve hizmetlerin yarattığı hareket çizgileri halindeki </a:t>
            </a:r>
            <a:r>
              <a:rPr lang="tr-TR" sz="2000" b="1" dirty="0" smtClean="0"/>
              <a:t>karşılıklı etkileşimler </a:t>
            </a:r>
            <a:r>
              <a:rPr lang="tr-TR" sz="1950" dirty="0" smtClean="0"/>
              <a:t>ve yeryüzü mekanını bölümleri halindeki </a:t>
            </a:r>
            <a:r>
              <a:rPr lang="tr-TR" sz="1950" b="1" dirty="0" smtClean="0"/>
              <a:t>bölgeler</a:t>
            </a:r>
            <a:r>
              <a:rPr lang="tr-TR" sz="1950" dirty="0" smtClean="0"/>
              <a:t> olduğu görülmektedir. Bu dokuları yaratan </a:t>
            </a:r>
            <a:r>
              <a:rPr lang="tr-TR" sz="2000" b="1" dirty="0" smtClean="0"/>
              <a:t>süreçler</a:t>
            </a:r>
            <a:r>
              <a:rPr lang="tr-TR" sz="2000" dirty="0" smtClean="0"/>
              <a:t> </a:t>
            </a:r>
            <a:r>
              <a:rPr lang="tr-TR" sz="1950" dirty="0" smtClean="0"/>
              <a:t>ise çok çeşitli ve karmaşıktır. Mal ve hizmet akışları, göçler, alış-veriş ya da işe gidiş-geliş gibi kısa süreli hareketler, toplumsal etkileşim, bilgi yayılması gibi olaylar bu tür süreçlerden bazılarıdır.</a:t>
            </a:r>
            <a:r>
              <a:rPr lang="tr-TR" sz="2100" b="1" dirty="0" smtClean="0"/>
              <a:t>”</a:t>
            </a:r>
          </a:p>
          <a:p>
            <a:endParaRPr lang="tr-TR" sz="1950" dirty="0" smtClean="0"/>
          </a:p>
          <a:p>
            <a:r>
              <a:rPr lang="tr-TR" sz="2100" b="1" dirty="0" smtClean="0"/>
              <a:t>“</a:t>
            </a:r>
            <a:r>
              <a:rPr lang="tr-TR" sz="1950" dirty="0" smtClean="0"/>
              <a:t>Bu süreçlerin incelenmesinde, mekanın algılanma şekli ve bunun sonucunda oluşan davranışların etkileri çok önemlidir. Söz konusu doku ve süreçler, çeşitli şekillerde tanımlanan </a:t>
            </a:r>
            <a:r>
              <a:rPr lang="tr-TR" sz="2000" b="1" dirty="0" smtClean="0"/>
              <a:t>mesafeler</a:t>
            </a:r>
            <a:r>
              <a:rPr lang="tr-TR" sz="1950" dirty="0" smtClean="0"/>
              <a:t>den etkilenmektedir.</a:t>
            </a:r>
            <a:r>
              <a:rPr lang="tr-TR" sz="2100" b="1" dirty="0" smtClean="0"/>
              <a:t>”</a:t>
            </a:r>
            <a:r>
              <a:rPr lang="tr-TR" sz="1950" dirty="0" smtClean="0"/>
              <a:t> (</a:t>
            </a:r>
            <a:r>
              <a:rPr lang="tr-TR" sz="1950" dirty="0" err="1" smtClean="0"/>
              <a:t>Tümertekin</a:t>
            </a:r>
            <a:r>
              <a:rPr lang="tr-TR" sz="1950" dirty="0" smtClean="0"/>
              <a:t> ve </a:t>
            </a:r>
            <a:r>
              <a:rPr lang="tr-TR" sz="1950" dirty="0" err="1" smtClean="0"/>
              <a:t>Özgüç</a:t>
            </a:r>
            <a:r>
              <a:rPr lang="tr-TR" sz="1950" dirty="0" smtClean="0"/>
              <a:t> 2011:74)</a:t>
            </a:r>
            <a:endParaRPr lang="tr-TR" sz="1950" dirty="0"/>
          </a:p>
        </p:txBody>
      </p:sp>
      <p:pic>
        <p:nvPicPr>
          <p:cNvPr id="7" name="6 Resim" descr="nazmıye.jpg"/>
          <p:cNvPicPr>
            <a:picLocks noChangeAspect="1"/>
          </p:cNvPicPr>
          <p:nvPr/>
        </p:nvPicPr>
        <p:blipFill>
          <a:blip r:embed="rId2" cstate="print"/>
          <a:stretch>
            <a:fillRect/>
          </a:stretch>
        </p:blipFill>
        <p:spPr>
          <a:xfrm>
            <a:off x="71640" y="2996952"/>
            <a:ext cx="1260000" cy="1290545"/>
          </a:xfrm>
          <a:prstGeom prst="rect">
            <a:avLst/>
          </a:prstGeom>
        </p:spPr>
      </p:pic>
      <p:pic>
        <p:nvPicPr>
          <p:cNvPr id="8" name="7 Resim" descr="erol.jpg"/>
          <p:cNvPicPr>
            <a:picLocks noChangeAspect="1"/>
          </p:cNvPicPr>
          <p:nvPr/>
        </p:nvPicPr>
        <p:blipFill>
          <a:blip r:embed="rId3" cstate="print"/>
          <a:stretch>
            <a:fillRect/>
          </a:stretch>
        </p:blipFill>
        <p:spPr>
          <a:xfrm>
            <a:off x="71640" y="908720"/>
            <a:ext cx="1260000" cy="1404900"/>
          </a:xfrm>
          <a:prstGeom prst="rect">
            <a:avLst/>
          </a:prstGeom>
        </p:spPr>
      </p:pic>
      <p:sp>
        <p:nvSpPr>
          <p:cNvPr id="9" name="8 Dikdörtgen"/>
          <p:cNvSpPr/>
          <p:nvPr/>
        </p:nvSpPr>
        <p:spPr>
          <a:xfrm>
            <a:off x="-36512" y="2276872"/>
            <a:ext cx="1699119" cy="523220"/>
          </a:xfrm>
          <a:prstGeom prst="rect">
            <a:avLst/>
          </a:prstGeom>
        </p:spPr>
        <p:txBody>
          <a:bodyPr wrap="none">
            <a:spAutoFit/>
          </a:bodyPr>
          <a:lstStyle/>
          <a:p>
            <a:r>
              <a:rPr lang="tr-TR" sz="1400" b="1" dirty="0" smtClean="0">
                <a:latin typeface="Cambria" pitchFamily="18" charset="0"/>
              </a:rPr>
              <a:t>Prof. Dr. </a:t>
            </a:r>
          </a:p>
          <a:p>
            <a:r>
              <a:rPr lang="tr-TR" sz="1400" b="1" dirty="0" smtClean="0">
                <a:latin typeface="Cambria" pitchFamily="18" charset="0"/>
              </a:rPr>
              <a:t>Erol TÜMERTEKİN</a:t>
            </a:r>
            <a:endParaRPr lang="tr-TR" sz="1400" b="1" dirty="0">
              <a:latin typeface="Cambria" pitchFamily="18" charset="0"/>
            </a:endParaRPr>
          </a:p>
        </p:txBody>
      </p:sp>
      <p:sp>
        <p:nvSpPr>
          <p:cNvPr id="10" name="9 Dikdörtgen"/>
          <p:cNvSpPr/>
          <p:nvPr/>
        </p:nvSpPr>
        <p:spPr>
          <a:xfrm>
            <a:off x="-9494" y="4293096"/>
            <a:ext cx="1485150" cy="523220"/>
          </a:xfrm>
          <a:prstGeom prst="rect">
            <a:avLst/>
          </a:prstGeom>
        </p:spPr>
        <p:txBody>
          <a:bodyPr wrap="none">
            <a:spAutoFit/>
          </a:bodyPr>
          <a:lstStyle/>
          <a:p>
            <a:r>
              <a:rPr lang="tr-TR" sz="1400" b="1" dirty="0" smtClean="0">
                <a:latin typeface="Cambria" pitchFamily="18" charset="0"/>
              </a:rPr>
              <a:t>Prof. Dr. </a:t>
            </a:r>
          </a:p>
          <a:p>
            <a:pPr algn="ctr"/>
            <a:r>
              <a:rPr lang="tr-TR" sz="1400" b="1" dirty="0" smtClean="0">
                <a:latin typeface="Cambria" pitchFamily="18" charset="0"/>
              </a:rPr>
              <a:t>Nazmiye ÖZGÜÇ</a:t>
            </a:r>
            <a:endParaRPr lang="tr-TR" sz="1400" b="1" dirty="0">
              <a:latin typeface="Cambr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COĞRAFYACILAR DÜNYAYA NASIL BAKARLAR?</a:t>
            </a:r>
            <a:endParaRPr lang="tr-TR" sz="2400" b="1" dirty="0">
              <a:solidFill>
                <a:schemeClr val="accent2">
                  <a:lumMod val="50000"/>
                </a:schemeClr>
              </a:solidFill>
            </a:endParaRPr>
          </a:p>
        </p:txBody>
      </p:sp>
      <p:sp>
        <p:nvSpPr>
          <p:cNvPr id="3" name="2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2339752" y="1124744"/>
            <a:ext cx="6408712" cy="5093702"/>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r>
              <a:rPr lang="tr-TR" sz="2400" b="1" dirty="0" err="1" smtClean="0"/>
              <a:t>Gersmehl</a:t>
            </a:r>
            <a:r>
              <a:rPr lang="tr-TR" sz="2400" b="1" dirty="0" smtClean="0"/>
              <a:t> </a:t>
            </a:r>
            <a:r>
              <a:rPr lang="tr-TR" sz="2400" dirty="0" smtClean="0"/>
              <a:t>ve</a:t>
            </a:r>
            <a:r>
              <a:rPr lang="tr-TR" sz="2400" b="1" dirty="0" smtClean="0"/>
              <a:t> Brown</a:t>
            </a:r>
            <a:r>
              <a:rPr lang="tr-TR" sz="2400" dirty="0" smtClean="0"/>
              <a:t>’un (1992) dile getirdikleri gibi coğrafyacılar,</a:t>
            </a:r>
          </a:p>
          <a:p>
            <a:endParaRPr lang="tr-TR" sz="2400" b="1" dirty="0" smtClean="0"/>
          </a:p>
          <a:p>
            <a:r>
              <a:rPr lang="tr-TR" sz="2400" b="1" dirty="0" smtClean="0"/>
              <a:t>“</a:t>
            </a:r>
            <a:r>
              <a:rPr lang="tr-TR" sz="2300" i="1" dirty="0" smtClean="0">
                <a:solidFill>
                  <a:schemeClr val="accent2">
                    <a:lumMod val="50000"/>
                  </a:schemeClr>
                </a:solidFill>
              </a:rPr>
              <a:t>kendi dünyalarını gözlemlemede her fırsattan yararlanırlar; uçaklarda cam kenarındaki koltukları isterler, sapa, üzerinde pek yolculuk edilmeyen yolları seçerler, gece yolculuklarını tercih etmezler, bilimsel toplantılarını değişik yerlerde düzenlerler; etraflarında neler gördükleri konusunda yabancılarla sohbet kurarlar ve gözlemlediklerini, sürekli olarak başka yerlerden hatırladıkları ya da haritalarda gördükleriyle karşılaştırırlar.</a:t>
            </a:r>
            <a:r>
              <a:rPr lang="tr-TR" sz="2400" b="1" dirty="0" smtClean="0"/>
              <a:t>” </a:t>
            </a:r>
            <a:r>
              <a:rPr lang="tr-TR" sz="2000" dirty="0" smtClean="0"/>
              <a:t>(</a:t>
            </a:r>
            <a:r>
              <a:rPr lang="tr-TR" sz="2000" dirty="0" err="1" smtClean="0"/>
              <a:t>Tümertekin</a:t>
            </a:r>
            <a:r>
              <a:rPr lang="tr-TR" sz="2000" dirty="0" smtClean="0"/>
              <a:t> ve </a:t>
            </a:r>
            <a:r>
              <a:rPr lang="tr-TR" sz="2000" dirty="0" err="1" smtClean="0"/>
              <a:t>Özgüç</a:t>
            </a:r>
            <a:r>
              <a:rPr lang="tr-TR" sz="2000" dirty="0" smtClean="0"/>
              <a:t> 2011, Önsöz’den)</a:t>
            </a:r>
            <a:endParaRPr lang="tr-TR" sz="2400" dirty="0"/>
          </a:p>
        </p:txBody>
      </p:sp>
      <p:pic>
        <p:nvPicPr>
          <p:cNvPr id="1026" name="Picture 2" descr="http://www.buffalostate.edu/orgs/nyga/winternewsnotes/Gersmehl.jpg"/>
          <p:cNvPicPr>
            <a:picLocks noChangeAspect="1" noChangeArrowheads="1"/>
          </p:cNvPicPr>
          <p:nvPr/>
        </p:nvPicPr>
        <p:blipFill>
          <a:blip r:embed="rId2" cstate="print"/>
          <a:srcRect/>
          <a:stretch>
            <a:fillRect/>
          </a:stretch>
        </p:blipFill>
        <p:spPr bwMode="auto">
          <a:xfrm>
            <a:off x="395656" y="1124744"/>
            <a:ext cx="1440000" cy="1828387"/>
          </a:xfrm>
          <a:prstGeom prst="rect">
            <a:avLst/>
          </a:prstGeom>
          <a:noFill/>
        </p:spPr>
      </p:pic>
      <p:pic>
        <p:nvPicPr>
          <p:cNvPr id="6" name="5 Resim" descr="61193.jpg"/>
          <p:cNvPicPr>
            <a:picLocks noChangeAspect="1"/>
          </p:cNvPicPr>
          <p:nvPr/>
        </p:nvPicPr>
        <p:blipFill>
          <a:blip r:embed="rId3" cstate="print"/>
          <a:stretch>
            <a:fillRect/>
          </a:stretch>
        </p:blipFill>
        <p:spPr>
          <a:xfrm>
            <a:off x="395536" y="3459519"/>
            <a:ext cx="1440000" cy="1687505"/>
          </a:xfrm>
          <a:prstGeom prst="rect">
            <a:avLst/>
          </a:prstGeom>
        </p:spPr>
      </p:pic>
      <p:sp>
        <p:nvSpPr>
          <p:cNvPr id="7" name="6 Dikdörtgen"/>
          <p:cNvSpPr/>
          <p:nvPr/>
        </p:nvSpPr>
        <p:spPr>
          <a:xfrm>
            <a:off x="368821" y="2924944"/>
            <a:ext cx="1694310" cy="338554"/>
          </a:xfrm>
          <a:prstGeom prst="rect">
            <a:avLst/>
          </a:prstGeom>
        </p:spPr>
        <p:txBody>
          <a:bodyPr wrap="none">
            <a:spAutoFit/>
          </a:bodyPr>
          <a:lstStyle/>
          <a:p>
            <a:r>
              <a:rPr lang="tr-TR" sz="1600" b="1" dirty="0" err="1" smtClean="0"/>
              <a:t>Philip</a:t>
            </a:r>
            <a:r>
              <a:rPr lang="tr-TR" sz="1600" b="1" dirty="0" smtClean="0"/>
              <a:t> GERSMEHL </a:t>
            </a:r>
            <a:endParaRPr lang="tr-TR" sz="1600" b="1" dirty="0"/>
          </a:p>
        </p:txBody>
      </p:sp>
      <p:sp>
        <p:nvSpPr>
          <p:cNvPr id="8" name="7 Dikdörtgen"/>
          <p:cNvSpPr/>
          <p:nvPr/>
        </p:nvSpPr>
        <p:spPr>
          <a:xfrm>
            <a:off x="387898" y="5085184"/>
            <a:ext cx="1526379" cy="338554"/>
          </a:xfrm>
          <a:prstGeom prst="rect">
            <a:avLst/>
          </a:prstGeom>
        </p:spPr>
        <p:txBody>
          <a:bodyPr wrap="none">
            <a:spAutoFit/>
          </a:bodyPr>
          <a:lstStyle/>
          <a:p>
            <a:pPr algn="ctr"/>
            <a:r>
              <a:rPr lang="tr-TR" sz="1600" b="1" dirty="0" smtClean="0"/>
              <a:t>Dwight BROWN</a:t>
            </a:r>
            <a:endParaRPr lang="tr-TR" sz="1600"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etin kutusu"/>
          <p:cNvSpPr txBox="1"/>
          <p:nvPr/>
        </p:nvSpPr>
        <p:spPr>
          <a:xfrm>
            <a:off x="0" y="260648"/>
            <a:ext cx="9144000" cy="461665"/>
          </a:xfrm>
          <a:prstGeom prst="rect">
            <a:avLst/>
          </a:prstGeom>
          <a:solidFill>
            <a:schemeClr val="accent2">
              <a:lumMod val="40000"/>
              <a:lumOff val="60000"/>
            </a:schemeClr>
          </a:solidFill>
        </p:spPr>
        <p:txBody>
          <a:bodyPr wrap="square" rtlCol="0">
            <a:spAutoFit/>
          </a:bodyPr>
          <a:lstStyle/>
          <a:p>
            <a:pPr algn="ctr"/>
            <a:r>
              <a:rPr lang="tr-TR" sz="2400" b="1" dirty="0" smtClean="0">
                <a:solidFill>
                  <a:schemeClr val="accent2">
                    <a:lumMod val="50000"/>
                  </a:schemeClr>
                </a:solidFill>
              </a:rPr>
              <a:t>COĞRAFYACILAR DÜNYAYA NASIL BAKARLAR?</a:t>
            </a:r>
            <a:endParaRPr lang="tr-TR" sz="2400" b="1" dirty="0">
              <a:solidFill>
                <a:schemeClr val="accent2">
                  <a:lumMod val="50000"/>
                </a:schemeClr>
              </a:solidFill>
            </a:endParaRPr>
          </a:p>
        </p:txBody>
      </p:sp>
      <p:sp>
        <p:nvSpPr>
          <p:cNvPr id="3" name="2 Metin kutusu"/>
          <p:cNvSpPr txBox="1"/>
          <p:nvPr/>
        </p:nvSpPr>
        <p:spPr>
          <a:xfrm>
            <a:off x="0" y="6577607"/>
            <a:ext cx="9144000" cy="276999"/>
          </a:xfrm>
          <a:prstGeom prst="rect">
            <a:avLst/>
          </a:prstGeom>
          <a:solidFill>
            <a:schemeClr val="accent6">
              <a:lumMod val="40000"/>
              <a:lumOff val="60000"/>
            </a:schemeClr>
          </a:solidFill>
        </p:spPr>
        <p:txBody>
          <a:bodyPr wrap="square" rtlCol="0">
            <a:spAutoFit/>
          </a:bodyPr>
          <a:lstStyle/>
          <a:p>
            <a:pPr algn="r"/>
            <a:r>
              <a:rPr lang="tr-TR" sz="1200" i="1" dirty="0" smtClean="0">
                <a:solidFill>
                  <a:schemeClr val="accent1">
                    <a:lumMod val="75000"/>
                  </a:schemeClr>
                </a:solidFill>
                <a:latin typeface="Cambria" pitchFamily="18" charset="0"/>
              </a:rPr>
              <a:t>Dr. İlkay Südaş</a:t>
            </a:r>
          </a:p>
        </p:txBody>
      </p:sp>
      <p:sp>
        <p:nvSpPr>
          <p:cNvPr id="5" name="4 Metin kutusu"/>
          <p:cNvSpPr txBox="1"/>
          <p:nvPr/>
        </p:nvSpPr>
        <p:spPr>
          <a:xfrm>
            <a:off x="1403648" y="1196752"/>
            <a:ext cx="7344816" cy="4832092"/>
          </a:xfrm>
          <a:prstGeom prst="rect">
            <a:avLst/>
          </a:prstGeom>
          <a:solidFill>
            <a:schemeClr val="accent2">
              <a:lumMod val="20000"/>
              <a:lumOff val="80000"/>
            </a:schemeClr>
          </a:solidFill>
          <a:ln w="25400">
            <a:solidFill>
              <a:schemeClr val="accent2">
                <a:lumMod val="75000"/>
              </a:schemeClr>
            </a:solidFill>
          </a:ln>
        </p:spPr>
        <p:txBody>
          <a:bodyPr wrap="square" rtlCol="0">
            <a:spAutoFit/>
          </a:bodyPr>
          <a:lstStyle/>
          <a:p>
            <a:endParaRPr lang="tr-TR" sz="2000" dirty="0" smtClean="0">
              <a:solidFill>
                <a:schemeClr val="accent2">
                  <a:lumMod val="75000"/>
                </a:schemeClr>
              </a:solidFill>
              <a:sym typeface="MapInfo Cartographic"/>
            </a:endParaRPr>
          </a:p>
          <a:p>
            <a:r>
              <a:rPr lang="tr-TR" sz="2400" b="1" dirty="0" smtClean="0"/>
              <a:t>William </a:t>
            </a:r>
            <a:r>
              <a:rPr lang="tr-TR" sz="2400" b="1" dirty="0" err="1" smtClean="0"/>
              <a:t>Moris</a:t>
            </a:r>
            <a:r>
              <a:rPr lang="tr-TR" sz="2400" b="1" dirty="0" smtClean="0"/>
              <a:t> </a:t>
            </a:r>
            <a:r>
              <a:rPr lang="tr-TR" sz="2400" b="1" dirty="0" err="1" smtClean="0"/>
              <a:t>Davis</a:t>
            </a:r>
            <a:r>
              <a:rPr lang="tr-TR" sz="2400" dirty="0" err="1" smtClean="0"/>
              <a:t>’in</a:t>
            </a:r>
            <a:r>
              <a:rPr lang="tr-TR" sz="2400" dirty="0" smtClean="0"/>
              <a:t> şu sözleri, 100 yıla yakın bir süredir hâlâ önemini korumaktadır:</a:t>
            </a:r>
          </a:p>
          <a:p>
            <a:endParaRPr lang="tr-TR" sz="2400" b="1" dirty="0" smtClean="0"/>
          </a:p>
          <a:p>
            <a:r>
              <a:rPr lang="tr-TR" sz="2400" b="1" dirty="0" smtClean="0"/>
              <a:t>“</a:t>
            </a:r>
            <a:r>
              <a:rPr lang="tr-TR" sz="2400" i="1" dirty="0" smtClean="0">
                <a:solidFill>
                  <a:schemeClr val="accent2">
                    <a:lumMod val="50000"/>
                  </a:schemeClr>
                </a:solidFill>
              </a:rPr>
              <a:t>Birçok mesleğin coğrafya ile yakın teması vardır, örneğin bir çok topograf, birçok pilot, postanede çalışan çok sayıda memur ve taşımacılık şirketlerinde, danışmanlık hizmetlerinde çalışan gibi, coğrafyayla şu ya da bu şekilde teması olanlar vardır. Ama çok az sayıda profesyonel coğrafyacı bulunmaktadır. Birçok kimsenin dünyanın uzak köşelerine, her yere yolculuk ettiği de doğrudur; ama seyahat seyyahı botanikçi ya da tarihçi yapmadığı gibi, coğrafyacı da yapmaz</a:t>
            </a:r>
            <a:r>
              <a:rPr lang="tr-TR" sz="2300" i="1" dirty="0" smtClean="0">
                <a:solidFill>
                  <a:schemeClr val="accent2">
                    <a:lumMod val="50000"/>
                  </a:schemeClr>
                </a:solidFill>
              </a:rPr>
              <a:t>.</a:t>
            </a:r>
            <a:r>
              <a:rPr lang="tr-TR" sz="2400" b="1" dirty="0" smtClean="0"/>
              <a:t>”  </a:t>
            </a:r>
            <a:r>
              <a:rPr lang="tr-TR" sz="2000" dirty="0" smtClean="0"/>
              <a:t>(</a:t>
            </a:r>
            <a:r>
              <a:rPr lang="tr-TR" sz="2000" dirty="0" err="1" smtClean="0"/>
              <a:t>Özgüç</a:t>
            </a:r>
            <a:r>
              <a:rPr lang="tr-TR" sz="2000" dirty="0" smtClean="0"/>
              <a:t> ve </a:t>
            </a:r>
            <a:r>
              <a:rPr lang="tr-TR" sz="2000" dirty="0" err="1" smtClean="0"/>
              <a:t>Tümerketin</a:t>
            </a:r>
            <a:r>
              <a:rPr lang="tr-TR" sz="2000" dirty="0" smtClean="0"/>
              <a:t> 2012, Önsöz’den)</a:t>
            </a:r>
            <a:endParaRPr lang="tr-TR" sz="2400" dirty="0"/>
          </a:p>
        </p:txBody>
      </p:sp>
      <p:pic>
        <p:nvPicPr>
          <p:cNvPr id="6" name="5 Resim" descr="images.jpg"/>
          <p:cNvPicPr>
            <a:picLocks noChangeAspect="1"/>
          </p:cNvPicPr>
          <p:nvPr/>
        </p:nvPicPr>
        <p:blipFill>
          <a:blip r:embed="rId2" cstate="print"/>
          <a:stretch>
            <a:fillRect/>
          </a:stretch>
        </p:blipFill>
        <p:spPr>
          <a:xfrm>
            <a:off x="107504" y="1196751"/>
            <a:ext cx="1188000" cy="1672001"/>
          </a:xfrm>
          <a:prstGeom prst="rect">
            <a:avLst/>
          </a:prstGeom>
        </p:spPr>
      </p:pic>
      <p:sp>
        <p:nvSpPr>
          <p:cNvPr id="7" name="6 Metin kutusu"/>
          <p:cNvSpPr txBox="1"/>
          <p:nvPr/>
        </p:nvSpPr>
        <p:spPr>
          <a:xfrm>
            <a:off x="35496" y="2852936"/>
            <a:ext cx="1331640" cy="830997"/>
          </a:xfrm>
          <a:prstGeom prst="rect">
            <a:avLst/>
          </a:prstGeom>
          <a:noFill/>
        </p:spPr>
        <p:txBody>
          <a:bodyPr wrap="square" rtlCol="0">
            <a:spAutoFit/>
          </a:bodyPr>
          <a:lstStyle/>
          <a:p>
            <a:pPr algn="ctr"/>
            <a:r>
              <a:rPr lang="tr-TR" sz="1600" b="1" dirty="0" smtClean="0"/>
              <a:t>William </a:t>
            </a:r>
            <a:r>
              <a:rPr lang="tr-TR" sz="1600" b="1" dirty="0" err="1" smtClean="0"/>
              <a:t>Moris</a:t>
            </a:r>
            <a:r>
              <a:rPr lang="tr-TR" sz="1600" b="1" dirty="0" smtClean="0"/>
              <a:t> DAVIS</a:t>
            </a:r>
          </a:p>
          <a:p>
            <a:pPr algn="ctr"/>
            <a:r>
              <a:rPr lang="tr-TR" sz="1600" b="1" dirty="0" smtClean="0"/>
              <a:t>1850-1934</a:t>
            </a:r>
            <a:endParaRPr lang="tr-TR" sz="16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3234</TotalTime>
  <Words>1954</Words>
  <Application>Microsoft Office PowerPoint</Application>
  <PresentationFormat>Ekran Gösterisi (4:3)</PresentationFormat>
  <Paragraphs>388</Paragraphs>
  <Slides>70</Slides>
  <Notes>0</Notes>
  <HiddenSlides>0</HiddenSlides>
  <MMClips>0</MMClips>
  <ScaleCrop>false</ScaleCrop>
  <HeadingPairs>
    <vt:vector size="4" baseType="variant">
      <vt:variant>
        <vt:lpstr>Tema</vt:lpstr>
      </vt:variant>
      <vt:variant>
        <vt:i4>1</vt:i4>
      </vt:variant>
      <vt:variant>
        <vt:lpstr>Slayt Başlıkları</vt:lpstr>
      </vt:variant>
      <vt:variant>
        <vt:i4>70</vt:i4>
      </vt:variant>
    </vt:vector>
  </HeadingPairs>
  <TitlesOfParts>
    <vt:vector size="71" baseType="lpstr">
      <vt:lpstr>Ofis Teması</vt:lpstr>
      <vt:lpstr> Genel Beşerî Coğrafya  Dr. İlkay Südaş  GİRİŞ   </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lpstr>Slayt 60</vt:lpstr>
      <vt:lpstr>Slayt 61</vt:lpstr>
      <vt:lpstr>Slayt 62</vt:lpstr>
      <vt:lpstr>Slayt 63</vt:lpstr>
      <vt:lpstr>Slayt 64</vt:lpstr>
      <vt:lpstr>Slayt 65</vt:lpstr>
      <vt:lpstr>Slayt 66</vt:lpstr>
      <vt:lpstr>Slayt 67</vt:lpstr>
      <vt:lpstr>Slayt 68</vt:lpstr>
      <vt:lpstr>Slayt 69</vt:lpstr>
      <vt:lpstr>Slayt 70</vt:lpstr>
    </vt:vector>
  </TitlesOfParts>
  <Company>www.Katilimsiz.Com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PRO2000</dc:creator>
  <cp:lastModifiedBy>PRO2000</cp:lastModifiedBy>
  <cp:revision>422</cp:revision>
  <dcterms:created xsi:type="dcterms:W3CDTF">2013-02-17T12:10:23Z</dcterms:created>
  <dcterms:modified xsi:type="dcterms:W3CDTF">2019-10-03T06:52:58Z</dcterms:modified>
</cp:coreProperties>
</file>